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37" r:id="rId1"/>
    <p:sldMasterId id="2147484149" r:id="rId2"/>
    <p:sldMasterId id="2147484161" r:id="rId3"/>
    <p:sldMasterId id="2147484173" r:id="rId4"/>
  </p:sldMasterIdLst>
  <p:notesMasterIdLst>
    <p:notesMasterId r:id="rId45"/>
  </p:notesMasterIdLst>
  <p:sldIdLst>
    <p:sldId id="570" r:id="rId5"/>
    <p:sldId id="603" r:id="rId6"/>
    <p:sldId id="563" r:id="rId7"/>
    <p:sldId id="573" r:id="rId8"/>
    <p:sldId id="562" r:id="rId9"/>
    <p:sldId id="571" r:id="rId10"/>
    <p:sldId id="504" r:id="rId11"/>
    <p:sldId id="508" r:id="rId12"/>
    <p:sldId id="505" r:id="rId13"/>
    <p:sldId id="465" r:id="rId14"/>
    <p:sldId id="268" r:id="rId15"/>
    <p:sldId id="574" r:id="rId16"/>
    <p:sldId id="575" r:id="rId17"/>
    <p:sldId id="576" r:id="rId18"/>
    <p:sldId id="577" r:id="rId19"/>
    <p:sldId id="578" r:id="rId20"/>
    <p:sldId id="579" r:id="rId21"/>
    <p:sldId id="580" r:id="rId22"/>
    <p:sldId id="581" r:id="rId23"/>
    <p:sldId id="582" r:id="rId24"/>
    <p:sldId id="583" r:id="rId25"/>
    <p:sldId id="584" r:id="rId26"/>
    <p:sldId id="585" r:id="rId27"/>
    <p:sldId id="586" r:id="rId28"/>
    <p:sldId id="587" r:id="rId29"/>
    <p:sldId id="588" r:id="rId30"/>
    <p:sldId id="589" r:id="rId31"/>
    <p:sldId id="590" r:id="rId32"/>
    <p:sldId id="591" r:id="rId33"/>
    <p:sldId id="592" r:id="rId34"/>
    <p:sldId id="593" r:id="rId35"/>
    <p:sldId id="594" r:id="rId36"/>
    <p:sldId id="595" r:id="rId37"/>
    <p:sldId id="596" r:id="rId38"/>
    <p:sldId id="597" r:id="rId39"/>
    <p:sldId id="598" r:id="rId40"/>
    <p:sldId id="599" r:id="rId41"/>
    <p:sldId id="600" r:id="rId42"/>
    <p:sldId id="601" r:id="rId43"/>
    <p:sldId id="602" r:id="rId44"/>
  </p:sldIdLst>
  <p:sldSz cx="12192000" cy="6858000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A17A"/>
    <a:srgbClr val="1F1407"/>
    <a:srgbClr val="00679D"/>
    <a:srgbClr val="FFFF66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Stile chiaro 1 - Color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Stile chiaro 3 - Color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ABFCF23-3B69-468F-B69F-88F6DE6A72F2}" styleName="Stile medio 1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53" autoAdjust="0"/>
    <p:restoredTop sz="94340" autoAdjust="0"/>
  </p:normalViewPr>
  <p:slideViewPr>
    <p:cSldViewPr snapToGrid="0">
      <p:cViewPr varScale="1">
        <p:scale>
          <a:sx n="70" d="100"/>
          <a:sy n="70" d="100"/>
        </p:scale>
        <p:origin x="-66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4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2D177A-3D71-41CA-B52A-B67B606E11E0}" type="datetimeFigureOut">
              <a:rPr lang="it-IT" smtClean="0"/>
              <a:t>11/06/2020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ECA5C6-BE02-419D-8A4E-03234A4C7E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7782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ECA5C6-BE02-419D-8A4E-03234A4C7EA3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02209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ECA5C6-BE02-419D-8A4E-03234A4C7EA3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53876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ECA5C6-BE02-419D-8A4E-03234A4C7EA3}" type="slidenum">
              <a:rPr lang="it-IT" smtClean="0">
                <a:solidFill>
                  <a:prstClr val="black"/>
                </a:solidFill>
              </a:rPr>
              <a:pPr/>
              <a:t>12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3876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ECA5C6-BE02-419D-8A4E-03234A4C7EA3}" type="slidenum">
              <a:rPr lang="it-IT" smtClean="0">
                <a:solidFill>
                  <a:prstClr val="black"/>
                </a:solidFill>
              </a:rPr>
              <a:pPr/>
              <a:t>13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5583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ECA5C6-BE02-419D-8A4E-03234A4C7EA3}" type="slidenum">
              <a:rPr lang="it-IT" smtClean="0">
                <a:solidFill>
                  <a:prstClr val="black"/>
                </a:solidFill>
              </a:rPr>
              <a:pPr/>
              <a:t>14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3121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ECA5C6-BE02-419D-8A4E-03234A4C7EA3}" type="slidenum">
              <a:rPr lang="it-IT" smtClean="0">
                <a:solidFill>
                  <a:prstClr val="black"/>
                </a:solidFill>
              </a:rPr>
              <a:pPr/>
              <a:t>15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2515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ECA5C6-BE02-419D-8A4E-03234A4C7EA3}" type="slidenum">
              <a:rPr lang="it-IT" smtClean="0">
                <a:solidFill>
                  <a:prstClr val="black"/>
                </a:solidFill>
              </a:rPr>
              <a:pPr/>
              <a:t>16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4918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ECA5C6-BE02-419D-8A4E-03234A4C7EA3}" type="slidenum">
              <a:rPr lang="it-IT" smtClean="0">
                <a:solidFill>
                  <a:prstClr val="black"/>
                </a:solidFill>
              </a:rPr>
              <a:pPr/>
              <a:t>17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1991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ECA5C6-BE02-419D-8A4E-03234A4C7EA3}" type="slidenum">
              <a:rPr lang="it-IT" smtClean="0">
                <a:solidFill>
                  <a:prstClr val="black"/>
                </a:solidFill>
              </a:rPr>
              <a:pPr/>
              <a:t>18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8346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ECA5C6-BE02-419D-8A4E-03234A4C7EA3}" type="slidenum">
              <a:rPr lang="it-IT" smtClean="0">
                <a:solidFill>
                  <a:prstClr val="black"/>
                </a:solidFill>
              </a:rPr>
              <a:pPr/>
              <a:t>19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3973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ECA5C6-BE02-419D-8A4E-03234A4C7EA3}" type="slidenum">
              <a:rPr lang="it-IT" smtClean="0">
                <a:solidFill>
                  <a:prstClr val="black"/>
                </a:solidFill>
              </a:rPr>
              <a:pPr/>
              <a:t>20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155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ECA5C6-BE02-419D-8A4E-03234A4C7EA3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02209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ECA5C6-BE02-419D-8A4E-03234A4C7EA3}" type="slidenum">
              <a:rPr lang="it-IT" smtClean="0">
                <a:solidFill>
                  <a:prstClr val="black"/>
                </a:solidFill>
              </a:rPr>
              <a:pPr/>
              <a:t>21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4103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ECA5C6-BE02-419D-8A4E-03234A4C7EA3}" type="slidenum">
              <a:rPr lang="it-IT" smtClean="0">
                <a:solidFill>
                  <a:prstClr val="black"/>
                </a:solidFill>
              </a:rPr>
              <a:pPr/>
              <a:t>22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0914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ECA5C6-BE02-419D-8A4E-03234A4C7EA3}" type="slidenum">
              <a:rPr lang="it-IT" smtClean="0">
                <a:solidFill>
                  <a:prstClr val="black"/>
                </a:solidFill>
              </a:rPr>
              <a:pPr/>
              <a:t>23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5565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ECA5C6-BE02-419D-8A4E-03234A4C7EA3}" type="slidenum">
              <a:rPr lang="it-IT" smtClean="0">
                <a:solidFill>
                  <a:prstClr val="black"/>
                </a:solidFill>
              </a:rPr>
              <a:pPr/>
              <a:t>24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8360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/>
              <a:t>med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ECA5C6-BE02-419D-8A4E-03234A4C7EA3}" type="slidenum">
              <a:rPr lang="it-IT" smtClean="0">
                <a:solidFill>
                  <a:prstClr val="black"/>
                </a:solidFill>
              </a:rPr>
              <a:pPr/>
              <a:t>25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0448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ECA5C6-BE02-419D-8A4E-03234A4C7EA3}" type="slidenum">
              <a:rPr lang="it-IT" smtClean="0">
                <a:solidFill>
                  <a:prstClr val="black"/>
                </a:solidFill>
              </a:rPr>
              <a:pPr/>
              <a:t>26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5583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/>
              <a:t>med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ECA5C6-BE02-419D-8A4E-03234A4C7EA3}" type="slidenum">
              <a:rPr lang="it-IT" smtClean="0">
                <a:solidFill>
                  <a:prstClr val="black"/>
                </a:solidFill>
              </a:rPr>
              <a:pPr/>
              <a:t>27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8246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ECA5C6-BE02-419D-8A4E-03234A4C7EA3}" type="slidenum">
              <a:rPr lang="it-IT" smtClean="0">
                <a:solidFill>
                  <a:prstClr val="black"/>
                </a:solidFill>
              </a:rPr>
              <a:pPr/>
              <a:t>28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5928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/>
              <a:t>med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ECA5C6-BE02-419D-8A4E-03234A4C7EA3}" type="slidenum">
              <a:rPr lang="it-IT" smtClean="0">
                <a:solidFill>
                  <a:prstClr val="black"/>
                </a:solidFill>
              </a:rPr>
              <a:pPr/>
              <a:t>29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7973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ECA5C6-BE02-419D-8A4E-03234A4C7EA3}" type="slidenum">
              <a:rPr lang="it-IT" smtClean="0">
                <a:solidFill>
                  <a:prstClr val="black"/>
                </a:solidFill>
              </a:rPr>
              <a:pPr/>
              <a:t>30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786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ECA5C6-BE02-419D-8A4E-03234A4C7EA3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01387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/>
              <a:t>med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ECA5C6-BE02-419D-8A4E-03234A4C7EA3}" type="slidenum">
              <a:rPr lang="it-IT" smtClean="0">
                <a:solidFill>
                  <a:prstClr val="black"/>
                </a:solidFill>
              </a:rPr>
              <a:pPr/>
              <a:t>31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92237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ECA5C6-BE02-419D-8A4E-03234A4C7EA3}" type="slidenum">
              <a:rPr lang="it-IT" smtClean="0">
                <a:solidFill>
                  <a:prstClr val="black"/>
                </a:solidFill>
              </a:rPr>
              <a:pPr/>
              <a:t>32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21686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/>
              <a:t>med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ECA5C6-BE02-419D-8A4E-03234A4C7EA3}" type="slidenum">
              <a:rPr lang="it-IT" smtClean="0">
                <a:solidFill>
                  <a:prstClr val="black"/>
                </a:solidFill>
              </a:rPr>
              <a:pPr/>
              <a:t>33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62254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ECA5C6-BE02-419D-8A4E-03234A4C7EA3}" type="slidenum">
              <a:rPr lang="it-IT" smtClean="0">
                <a:solidFill>
                  <a:prstClr val="black"/>
                </a:solidFill>
              </a:rPr>
              <a:pPr/>
              <a:t>34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76909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/>
              <a:t>med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ECA5C6-BE02-419D-8A4E-03234A4C7EA3}" type="slidenum">
              <a:rPr lang="it-IT" smtClean="0">
                <a:solidFill>
                  <a:prstClr val="black"/>
                </a:solidFill>
              </a:rPr>
              <a:pPr/>
              <a:t>35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7304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ECA5C6-BE02-419D-8A4E-03234A4C7EA3}" type="slidenum">
              <a:rPr lang="it-IT" smtClean="0">
                <a:solidFill>
                  <a:prstClr val="black"/>
                </a:solidFill>
              </a:rPr>
              <a:pPr/>
              <a:t>36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56883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/>
              <a:t>med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ECA5C6-BE02-419D-8A4E-03234A4C7EA3}" type="slidenum">
              <a:rPr lang="it-IT" smtClean="0">
                <a:solidFill>
                  <a:prstClr val="black"/>
                </a:solidFill>
              </a:rPr>
              <a:pPr/>
              <a:t>37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02016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ECA5C6-BE02-419D-8A4E-03234A4C7EA3}" type="slidenum">
              <a:rPr lang="it-IT" smtClean="0">
                <a:solidFill>
                  <a:prstClr val="black"/>
                </a:solidFill>
              </a:rPr>
              <a:pPr/>
              <a:t>38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8410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ECA5C6-BE02-419D-8A4E-03234A4C7EA3}" type="slidenum">
              <a:rPr lang="it-IT" smtClean="0">
                <a:solidFill>
                  <a:prstClr val="black"/>
                </a:solidFill>
              </a:rPr>
              <a:pPr/>
              <a:t>39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2028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/>
              <a:t>med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ECA5C6-BE02-419D-8A4E-03234A4C7EA3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3492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ECA5C6-BE02-419D-8A4E-03234A4C7EA3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11835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ECA5C6-BE02-419D-8A4E-03234A4C7EA3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04388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/>
              <a:t>med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ECA5C6-BE02-419D-8A4E-03234A4C7EA3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07199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/>
              <a:t>med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ECA5C6-BE02-419D-8A4E-03234A4C7EA3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2823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/>
              <a:t>med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ECA5C6-BE02-419D-8A4E-03234A4C7EA3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5572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600F1B1-30D9-4EAF-860A-772063C866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36937C81-F9B4-43B6-A1E3-64EBF8F386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280BC20B-087D-410A-9D7A-40FC1BEDA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BCE1E-BA47-4407-BA33-FE9924288653}" type="datetime1">
              <a:rPr lang="it-IT" smtClean="0"/>
              <a:t>11/06/2020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609550E4-6B66-46C9-BAE3-DAC9CB324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CCCFB567-6576-4A6C-B529-A3DC35520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B698A-BF5F-44EF-B962-23717D722EF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372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8EFBBC4-1C1B-4847-B95B-D447C129E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FD5FDCE7-146B-4E8E-9DCE-74BB93B803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77EBE6C3-3B62-4C58-ABE0-E529585CD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F31E0-D2CE-4E98-B364-64BF1F5498E6}" type="datetime1">
              <a:rPr lang="it-IT" smtClean="0"/>
              <a:t>11/06/2020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C38E337E-F24F-4184-BCE3-67A1B2B5A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97E4F657-7D3D-457D-91F8-6F77E414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B698A-BF5F-44EF-B962-23717D722EF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3237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xmlns="" id="{8F93E653-1626-4521-8802-14A0DE3530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D858D3CA-9075-4A4B-BE12-DDB90BBC82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5567D8E4-FA90-4EC9-83F6-D11EC9553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A7606-8242-48B3-8156-D814A8C57464}" type="datetime1">
              <a:rPr lang="it-IT" smtClean="0"/>
              <a:t>11/06/2020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0E5A9DCE-51A5-4074-8F7B-DA18B0BA0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B9ABFE1D-B920-421E-A1A8-BB3133059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B698A-BF5F-44EF-B962-23717D722EF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7026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0789B597-E2C2-4587-98AE-DA86D72DB5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FEC45A75-4754-4D92-B21A-D97838A2B7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E02EC699-6869-460B-A7F7-59A5C7452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6B2AB89-642D-461B-88E3-BE7E49276E6D}" type="datetime1">
              <a:rPr lang="it-IT" smtClean="0"/>
              <a:t>11/06/2020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679B6CF3-B5F6-4796-B480-AFB854079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BE8DC9B4-D3F9-4305-93BD-D591CC245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1184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2408B33E-3F86-48C0-BEFC-46DBB8132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EDEEB5ED-C90A-4D1C-A1E3-C0F986E4EA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3DD97A1D-0C19-409D-934A-7027B5A1B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5E0D28E-6F2F-4715-A424-3B01AC64AD4B}" type="datetime1">
              <a:rPr lang="it-IT" smtClean="0"/>
              <a:t>11/06/2020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A9F397A9-E417-4E25-BC96-A102CAEBF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70A111AD-6D24-47C9-8088-6DF45AA85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9010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09F94DC9-65EB-496C-B14A-1C31E2DC6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4C4227F3-1614-4E2C-9F39-70612FC6C4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2B23C3AC-4AC3-4D17-B520-C33D9432B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953424F-4FD0-4DEA-A244-2F5A83926123}" type="datetime1">
              <a:rPr lang="it-IT" smtClean="0"/>
              <a:t>11/06/2020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0295347D-9CD8-4C84-9271-EAFB125FD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56E5A573-F717-4F37-A8FD-1C2F27CE3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5518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7E42CA2-9853-472B-9D17-407BE9A61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3FACAB46-AE8F-4DDA-AB66-1D455824B8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807024B8-17D3-496F-AAB2-C3007D6F1A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CD665AD3-6CCE-42F7-B218-B5B0DA287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D487A35-6EB2-4106-87BE-5998F37E93E7}" type="datetime1">
              <a:rPr lang="it-IT" smtClean="0"/>
              <a:t>11/06/2020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8DAEB572-33B8-4790-AB81-814A81499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C0B82610-FEC2-4D71-9025-C5F2931F5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3194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9B8A59F-7AAC-4C5F-8EFD-1B1770BA6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166E1790-ECB9-46E2-8DE1-07E2B34A30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8682B2CB-319B-4A06-A3D5-7AE8A91E11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F16C910B-EAE6-4F70-8F2B-6134B4687A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E97BEBB2-4C9B-4152-8550-48A8BA15AC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B7D67CB7-056E-4EF4-A2F0-FC98791E4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D0A2449-0E6F-4EC8-9AF5-127FFF9E4F17}" type="datetime1">
              <a:rPr lang="it-IT" smtClean="0"/>
              <a:t>11/06/2020</a:t>
            </a:fld>
            <a:endParaRPr lang="en-US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5684038E-CC90-47A3-AC12-5EC6EF269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68EE03B8-4B07-450E-848A-3D4DDBE2E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3010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365A4783-FF1C-408A-9B3B-9C55349CB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DFEC5868-7BB9-4525-BC61-349DA18F1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3ECC08F-3232-4266-A826-505EFF618F02}" type="datetime1">
              <a:rPr lang="it-IT" smtClean="0"/>
              <a:t>11/06/2020</a:t>
            </a:fld>
            <a:endParaRPr lang="en-US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7874AF50-ACCF-4624-9CC4-0B83E157B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45F96AF3-2F03-449D-923E-BED488DA7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9725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93F9A6F2-BAAD-4D16-8407-F88C7F0AC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A8228F9-9C50-4094-9999-09A1682E91E0}" type="datetime1">
              <a:rPr lang="it-IT" smtClean="0"/>
              <a:t>11/06/2020</a:t>
            </a:fld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75E98EB2-CDF2-42D7-8FD1-5FBB3D2CD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C7F715F2-4912-4514-A6CC-4DE8EE1A9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407103"/>
      </p:ext>
    </p:extLst>
  </p:cSld>
  <p:clrMapOvr>
    <a:masterClrMapping/>
  </p:clrMapOvr>
  <p:hf sldNum="0" hdr="0" ft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5EDDD24-96E9-479A-AA2C-F45A1E506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1D88AC56-C395-4770-962B-F20086543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DEFB78CE-FA79-4858-B690-C9AA98786C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542989B4-B344-4E12-B332-E45FCDF57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4F848B3-DD0C-4C86-9703-1DC7B521FCF8}" type="datetime1">
              <a:rPr lang="it-IT" smtClean="0"/>
              <a:t>11/06/2020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DD6F7E04-873F-4458-88A8-857CC98CD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E07F55BD-7F6D-43D0-A39E-5387DBA11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517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1C7DB663-E495-485B-A391-E5373A325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285E44AC-54D1-4552-8B36-11201C269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FD5E8040-1980-4CC7-8EE9-DD604083E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45DB7-5046-4811-831D-86B5544DA369}" type="datetime1">
              <a:rPr lang="it-IT" smtClean="0"/>
              <a:t>11/06/2020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1E5088FB-952E-44B7-8BE8-0EE3B7A9B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88ECDE95-4374-4404-B246-3909DEB81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B698A-BF5F-44EF-B962-23717D722EF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53587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0D050F94-3141-4A16-94EE-81A31CB2B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820FBF4E-DCCE-4360-A645-EFBE19F474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44C047FB-AE01-4D08-A32A-239600A6A4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96253684-5BE7-4EBD-8AD3-0AC5414D5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11CFEF3-F103-4E31-9572-24F0BC84FDFF}" type="datetime1">
              <a:rPr lang="it-IT" smtClean="0"/>
              <a:t>11/06/2020</a:t>
            </a:fld>
            <a:endParaRPr lang="en-US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EA9271FD-77ED-4157-91CE-9A89141EB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4950C3A1-387F-45F1-939F-FEC5EC421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4013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34D7C94-AEBF-400D-9C6A-8C583520D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961586B5-9A06-4DFC-AAF3-CFC00A8C3E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8070197D-121E-47AC-80A6-A8B9A59EA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B6DF1C0-0F0C-4064-ABD6-C9C1782C86AE}" type="datetime1">
              <a:rPr lang="it-IT" smtClean="0"/>
              <a:t>11/06/2020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E0944B6C-4C84-406F-914A-1626F8D05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D319FC86-9F78-4A40-8272-AF0228C1A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8637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xmlns="" id="{FD97253C-6275-4D57-B380-BDCA2C3FB0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56878FB2-9C6A-4A4A-B335-6CCC6E4D9B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57B3AD99-4960-4725-8308-3F9A10501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A8228F9-9C50-4094-9999-09A1682E91E0}" type="datetime1">
              <a:rPr lang="it-IT" smtClean="0"/>
              <a:t>11/06/2020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68A33BA5-BD9A-4408-B4F8-2DE08E28F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B05A87FD-912C-4C23-A686-FF94E9AAE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618943"/>
      </p:ext>
    </p:extLst>
  </p:cSld>
  <p:clrMapOvr>
    <a:masterClrMapping/>
  </p:clrMapOvr>
  <p:hf sldNum="0" hdr="0" ft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600F1B1-30D9-4EAF-860A-772063C866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36937C81-F9B4-43B6-A1E3-64EBF8F386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280BC20B-087D-410A-9D7A-40FC1BEDA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BCE1E-BA47-4407-BA33-FE9924288653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11/06/2020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609550E4-6B66-46C9-BAE3-DAC9CB324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CCCFB567-6576-4A6C-B529-A3DC35520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B698A-BF5F-44EF-B962-23717D722EF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0559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1C7DB663-E495-485B-A391-E5373A325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285E44AC-54D1-4552-8B36-11201C269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FD5E8040-1980-4CC7-8EE9-DD604083E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45DB7-5046-4811-831D-86B5544DA369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11/06/2020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1E5088FB-952E-44B7-8BE8-0EE3B7A9B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88ECDE95-4374-4404-B246-3909DEB81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B698A-BF5F-44EF-B962-23717D722EF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62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B0B4153-A324-4E4E-A52A-32179F585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2FFD8264-F498-4CD7-B3FA-69DAFF825F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6FE8994C-CD10-4DB7-AFAE-7B423105D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C2BC3-7548-4B53-B4D4-1B642A16064D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11/06/2020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89EEEE65-4FB2-4247-86E2-F49F4F252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3370857D-2E9F-4CC9-994F-C9D2EC92C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B698A-BF5F-44EF-B962-23717D722EF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6144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F2C6719-C29B-4D86-BA95-F4A158E34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FDB3FB24-E4A4-4BE7-AE2E-4F1713A962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B78E0B3B-6024-45F1-A0BE-156B07C81D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9E3C2848-03C1-454B-B82A-07FF42EFE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06CE2-E12A-4E8E-A694-1281FDDBECF4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11/06/2020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06D7E1EC-338E-4F56-9F46-F47529547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B4B191F5-F3CE-4363-8975-A997EE1FC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B698A-BF5F-44EF-B962-23717D722EF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238344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198D87A-1647-4474-9122-80E8644E1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9F5AAFD4-BA4C-40C8-8AFC-73CC649C9B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6BEE785E-DC3C-4B9D-A366-5793BAD5E4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38A72B4F-74AC-4B1E-9E79-AF9D7065C5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911D23D9-3FC8-4420-942F-87DEA99C53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7AAC1E54-92E8-4346-A940-AE57B7D95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685D6-9074-4703-A5D8-EFDB76ED1CDF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11/06/2020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A03A59E8-D487-4905-8195-F91D2284D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71FCC82C-E546-440C-86EB-9EFF9874C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B698A-BF5F-44EF-B962-23717D722EF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825879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360F88FB-7D89-4B6D-A17C-15E64C593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46CF5E48-F0F3-4A74-B24F-C7591B72E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A1DC2-71FA-475E-A3F4-D10B15017038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11/06/2020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9260CD1E-08F0-4851-9CFF-8324433A8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F6D77C01-D279-4E01-8DD8-480EA6F80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B698A-BF5F-44EF-B962-23717D722EF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396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76DDE608-044E-4D1F-BFE0-E2D1D2421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45401-C515-4D79-9277-CB7E42F5731A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11/06/2020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11DBDF6B-EEB1-4DFC-91C6-0C513A8B8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A7BD3EA3-E25B-4B88-8D21-51E1A2746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B698A-BF5F-44EF-B962-23717D722EF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11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B0B4153-A324-4E4E-A52A-32179F585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2FFD8264-F498-4CD7-B3FA-69DAFF825F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6FE8994C-CD10-4DB7-AFAE-7B423105D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C2BC3-7548-4B53-B4D4-1B642A16064D}" type="datetime1">
              <a:rPr lang="it-IT" smtClean="0"/>
              <a:t>11/06/2020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89EEEE65-4FB2-4247-86E2-F49F4F252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3370857D-2E9F-4CC9-994F-C9D2EC92C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B698A-BF5F-44EF-B962-23717D722EF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64007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432E4C9-3863-4472-B0A8-7F2F347A0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8E7E4EE2-7066-445D-A964-639101D4D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1E3E50A1-D78B-4FE6-9CFD-5BFE8FEBF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52789947-7700-4349-8776-BAA0CA50F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F0103-8512-4660-BC95-F1285805EE00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11/06/2020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BF103211-0F7D-448C-A35A-71D16C3F7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AA19C8E3-0494-438A-BC69-25D24124F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B698A-BF5F-44EF-B962-23717D722EF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411188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39B469B-63D4-4BEC-BFF6-9930EEB79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F6AE4AF4-140A-4092-8555-E1BAE8272F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2CB1EE41-E873-4B4E-80B6-64227D5469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67CBC47D-4D41-4D08-8EDD-F017026B1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9F204-FA25-4628-9DAD-81DA98977D04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11/06/2020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631F1F64-1961-40F2-9ECE-F7E073868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E99F4624-9F80-49E1-948C-F13ECF944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B698A-BF5F-44EF-B962-23717D722EF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0989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8EFBBC4-1C1B-4847-B95B-D447C129E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FD5FDCE7-146B-4E8E-9DCE-74BB93B803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77EBE6C3-3B62-4C58-ABE0-E529585CD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F31E0-D2CE-4E98-B364-64BF1F5498E6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11/06/2020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C38E337E-F24F-4184-BCE3-67A1B2B5A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97E4F657-7D3D-457D-91F8-6F77E414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B698A-BF5F-44EF-B962-23717D722EF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098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xmlns="" id="{8F93E653-1626-4521-8802-14A0DE3530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D858D3CA-9075-4A4B-BE12-DDB90BBC82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5567D8E4-FA90-4EC9-83F6-D11EC9553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A7606-8242-48B3-8156-D814A8C57464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11/06/2020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0E5A9DCE-51A5-4074-8F7B-DA18B0BA0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B9ABFE1D-B920-421E-A1A8-BB3133059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B698A-BF5F-44EF-B962-23717D722EF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3359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600F1B1-30D9-4EAF-860A-772063C866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36937C81-F9B4-43B6-A1E3-64EBF8F386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280BC20B-087D-410A-9D7A-40FC1BEDA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BCE1E-BA47-4407-BA33-FE9924288653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11/06/2020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609550E4-6B66-46C9-BAE3-DAC9CB324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CCCFB567-6576-4A6C-B529-A3DC35520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B698A-BF5F-44EF-B962-23717D722EF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5369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1C7DB663-E495-485B-A391-E5373A325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285E44AC-54D1-4552-8B36-11201C269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FD5E8040-1980-4CC7-8EE9-DD604083E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45DB7-5046-4811-831D-86B5544DA369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11/06/2020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1E5088FB-952E-44B7-8BE8-0EE3B7A9B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88ECDE95-4374-4404-B246-3909DEB81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B698A-BF5F-44EF-B962-23717D722EF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9380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B0B4153-A324-4E4E-A52A-32179F585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2FFD8264-F498-4CD7-B3FA-69DAFF825F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6FE8994C-CD10-4DB7-AFAE-7B423105D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C2BC3-7548-4B53-B4D4-1B642A16064D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11/06/2020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89EEEE65-4FB2-4247-86E2-F49F4F252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3370857D-2E9F-4CC9-994F-C9D2EC92C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B698A-BF5F-44EF-B962-23717D722EF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4571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F2C6719-C29B-4D86-BA95-F4A158E34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FDB3FB24-E4A4-4BE7-AE2E-4F1713A962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B78E0B3B-6024-45F1-A0BE-156B07C81D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9E3C2848-03C1-454B-B82A-07FF42EFE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06CE2-E12A-4E8E-A694-1281FDDBECF4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11/06/2020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06D7E1EC-338E-4F56-9F46-F47529547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B4B191F5-F3CE-4363-8975-A997EE1FC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B698A-BF5F-44EF-B962-23717D722EF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673814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198D87A-1647-4474-9122-80E8644E1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9F5AAFD4-BA4C-40C8-8AFC-73CC649C9B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6BEE785E-DC3C-4B9D-A366-5793BAD5E4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38A72B4F-74AC-4B1E-9E79-AF9D7065C5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911D23D9-3FC8-4420-942F-87DEA99C53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7AAC1E54-92E8-4346-A940-AE57B7D95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685D6-9074-4703-A5D8-EFDB76ED1CDF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11/06/2020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A03A59E8-D487-4905-8195-F91D2284D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71FCC82C-E546-440C-86EB-9EFF9874C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B698A-BF5F-44EF-B962-23717D722EF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161281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360F88FB-7D89-4B6D-A17C-15E64C593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46CF5E48-F0F3-4A74-B24F-C7591B72E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A1DC2-71FA-475E-A3F4-D10B15017038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11/06/2020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9260CD1E-08F0-4851-9CFF-8324433A8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F6D77C01-D279-4E01-8DD8-480EA6F80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B698A-BF5F-44EF-B962-23717D722EF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327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F2C6719-C29B-4D86-BA95-F4A158E34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FDB3FB24-E4A4-4BE7-AE2E-4F1713A962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B78E0B3B-6024-45F1-A0BE-156B07C81D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9E3C2848-03C1-454B-B82A-07FF42EFE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06CE2-E12A-4E8E-A694-1281FDDBECF4}" type="datetime1">
              <a:rPr lang="it-IT" smtClean="0"/>
              <a:t>11/06/2020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06D7E1EC-338E-4F56-9F46-F47529547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B4B191F5-F3CE-4363-8975-A997EE1FC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B698A-BF5F-44EF-B962-23717D722EF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4617962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76DDE608-044E-4D1F-BFE0-E2D1D2421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45401-C515-4D79-9277-CB7E42F5731A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11/06/2020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11DBDF6B-EEB1-4DFC-91C6-0C513A8B8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A7BD3EA3-E25B-4B88-8D21-51E1A2746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B698A-BF5F-44EF-B962-23717D722EF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1436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432E4C9-3863-4472-B0A8-7F2F347A0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8E7E4EE2-7066-445D-A964-639101D4D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1E3E50A1-D78B-4FE6-9CFD-5BFE8FEBF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52789947-7700-4349-8776-BAA0CA50F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F0103-8512-4660-BC95-F1285805EE00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11/06/2020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BF103211-0F7D-448C-A35A-71D16C3F7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AA19C8E3-0494-438A-BC69-25D24124F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B698A-BF5F-44EF-B962-23717D722EF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447821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39B469B-63D4-4BEC-BFF6-9930EEB79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F6AE4AF4-140A-4092-8555-E1BAE8272F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2CB1EE41-E873-4B4E-80B6-64227D5469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67CBC47D-4D41-4D08-8EDD-F017026B1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9F204-FA25-4628-9DAD-81DA98977D04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11/06/2020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631F1F64-1961-40F2-9ECE-F7E073868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E99F4624-9F80-49E1-948C-F13ECF944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B698A-BF5F-44EF-B962-23717D722EF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6405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8EFBBC4-1C1B-4847-B95B-D447C129E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FD5FDCE7-146B-4E8E-9DCE-74BB93B803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77EBE6C3-3B62-4C58-ABE0-E529585CD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F31E0-D2CE-4E98-B364-64BF1F5498E6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11/06/2020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C38E337E-F24F-4184-BCE3-67A1B2B5A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97E4F657-7D3D-457D-91F8-6F77E414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B698A-BF5F-44EF-B962-23717D722EF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0109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xmlns="" id="{8F93E653-1626-4521-8802-14A0DE3530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D858D3CA-9075-4A4B-BE12-DDB90BBC82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5567D8E4-FA90-4EC9-83F6-D11EC9553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A7606-8242-48B3-8156-D814A8C57464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11/06/2020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0E5A9DCE-51A5-4074-8F7B-DA18B0BA0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B9ABFE1D-B920-421E-A1A8-BB3133059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B698A-BF5F-44EF-B962-23717D722EF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815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198D87A-1647-4474-9122-80E8644E1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9F5AAFD4-BA4C-40C8-8AFC-73CC649C9B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6BEE785E-DC3C-4B9D-A366-5793BAD5E4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38A72B4F-74AC-4B1E-9E79-AF9D7065C5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911D23D9-3FC8-4420-942F-87DEA99C53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7AAC1E54-92E8-4346-A940-AE57B7D95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685D6-9074-4703-A5D8-EFDB76ED1CDF}" type="datetime1">
              <a:rPr lang="it-IT" smtClean="0"/>
              <a:t>11/06/2020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A03A59E8-D487-4905-8195-F91D2284D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71FCC82C-E546-440C-86EB-9EFF9874C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B698A-BF5F-44EF-B962-23717D722EF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1070347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360F88FB-7D89-4B6D-A17C-15E64C593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46CF5E48-F0F3-4A74-B24F-C7591B72E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A1DC2-71FA-475E-A3F4-D10B15017038}" type="datetime1">
              <a:rPr lang="it-IT" smtClean="0"/>
              <a:t>11/06/2020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9260CD1E-08F0-4851-9CFF-8324433A8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F6D77C01-D279-4E01-8DD8-480EA6F80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B698A-BF5F-44EF-B962-23717D722EF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8101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76DDE608-044E-4D1F-BFE0-E2D1D2421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45401-C515-4D79-9277-CB7E42F5731A}" type="datetime1">
              <a:rPr lang="it-IT" smtClean="0"/>
              <a:t>11/06/2020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11DBDF6B-EEB1-4DFC-91C6-0C513A8B8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A7BD3EA3-E25B-4B88-8D21-51E1A2746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B698A-BF5F-44EF-B962-23717D722EF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2606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432E4C9-3863-4472-B0A8-7F2F347A0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8E7E4EE2-7066-445D-A964-639101D4D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1E3E50A1-D78B-4FE6-9CFD-5BFE8FEBF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52789947-7700-4349-8776-BAA0CA50F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F0103-8512-4660-BC95-F1285805EE00}" type="datetime1">
              <a:rPr lang="it-IT" smtClean="0"/>
              <a:t>11/06/2020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BF103211-0F7D-448C-A35A-71D16C3F7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AA19C8E3-0494-438A-BC69-25D24124F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B698A-BF5F-44EF-B962-23717D722EF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1828120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39B469B-63D4-4BEC-BFF6-9930EEB79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F6AE4AF4-140A-4092-8555-E1BAE8272F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2CB1EE41-E873-4B4E-80B6-64227D5469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67CBC47D-4D41-4D08-8EDD-F017026B1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9F204-FA25-4628-9DAD-81DA98977D04}" type="datetime1">
              <a:rPr lang="it-IT" smtClean="0"/>
              <a:t>11/06/2020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631F1F64-1961-40F2-9ECE-F7E073868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E99F4624-9F80-49E1-948C-F13ECF944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B698A-BF5F-44EF-B962-23717D722EF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6923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xmlns="" id="{C8AA87C1-88C9-4C45-82BF-994A0CD17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0112BBA3-CE42-4AF8-B617-483CDEC65D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5ADC59B9-50E9-4517-BA62-315C93C4B6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65697-9D9F-4854-8FC5-16C12EB5AE59}" type="datetime1">
              <a:rPr lang="it-IT" smtClean="0"/>
              <a:t>11/06/2020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FBC35852-1535-4575-A5CF-DF694AB50E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E9A4E994-B65D-41C0-9309-B49AD0B8AC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B698A-BF5F-44EF-B962-23717D722EF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141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8" r:id="rId1"/>
    <p:sldLayoutId id="2147484139" r:id="rId2"/>
    <p:sldLayoutId id="2147484140" r:id="rId3"/>
    <p:sldLayoutId id="2147484141" r:id="rId4"/>
    <p:sldLayoutId id="2147484142" r:id="rId5"/>
    <p:sldLayoutId id="2147484143" r:id="rId6"/>
    <p:sldLayoutId id="2147484144" r:id="rId7"/>
    <p:sldLayoutId id="2147484145" r:id="rId8"/>
    <p:sldLayoutId id="2147484146" r:id="rId9"/>
    <p:sldLayoutId id="2147484147" r:id="rId10"/>
    <p:sldLayoutId id="214748414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xmlns="" id="{DE7B041C-15D1-4C65-8460-F6042DDE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363C9E2A-1650-44D6-ADCA-DB16C2D9E4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977A1189-21E5-4D52-9C5D-31187302BA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8A8228F9-9C50-4094-9999-09A1682E91E0}" type="datetime1">
              <a:rPr lang="it-IT" smtClean="0"/>
              <a:t>11/06/2020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E71157C4-93B5-48A4-8F0B-DC906DFA35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EFF2B8B3-37A4-43DF-A80E-BEA6F823F4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401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0" r:id="rId1"/>
    <p:sldLayoutId id="2147484151" r:id="rId2"/>
    <p:sldLayoutId id="2147484152" r:id="rId3"/>
    <p:sldLayoutId id="2147484153" r:id="rId4"/>
    <p:sldLayoutId id="2147484154" r:id="rId5"/>
    <p:sldLayoutId id="2147484155" r:id="rId6"/>
    <p:sldLayoutId id="2147484156" r:id="rId7"/>
    <p:sldLayoutId id="2147484157" r:id="rId8"/>
    <p:sldLayoutId id="2147484158" r:id="rId9"/>
    <p:sldLayoutId id="2147484159" r:id="rId10"/>
    <p:sldLayoutId id="2147484160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xmlns="" id="{C8AA87C1-88C9-4C45-82BF-994A0CD17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0112BBA3-CE42-4AF8-B617-483CDEC65D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5ADC59B9-50E9-4517-BA62-315C93C4B6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65697-9D9F-4854-8FC5-16C12EB5AE59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11/06/2020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FBC35852-1535-4575-A5CF-DF694AB50E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E9A4E994-B65D-41C0-9309-B49AD0B8AC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B698A-BF5F-44EF-B962-23717D722EF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59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2" r:id="rId1"/>
    <p:sldLayoutId id="2147484163" r:id="rId2"/>
    <p:sldLayoutId id="2147484164" r:id="rId3"/>
    <p:sldLayoutId id="2147484165" r:id="rId4"/>
    <p:sldLayoutId id="2147484166" r:id="rId5"/>
    <p:sldLayoutId id="2147484167" r:id="rId6"/>
    <p:sldLayoutId id="2147484168" r:id="rId7"/>
    <p:sldLayoutId id="2147484169" r:id="rId8"/>
    <p:sldLayoutId id="2147484170" r:id="rId9"/>
    <p:sldLayoutId id="2147484171" r:id="rId10"/>
    <p:sldLayoutId id="214748417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xmlns="" id="{C8AA87C1-88C9-4C45-82BF-994A0CD17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0112BBA3-CE42-4AF8-B617-483CDEC65D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5ADC59B9-50E9-4517-BA62-315C93C4B6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65697-9D9F-4854-8FC5-16C12EB5AE59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11/06/2020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FBC35852-1535-4575-A5CF-DF694AB50E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E9A4E994-B65D-41C0-9309-B49AD0B8AC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B698A-BF5F-44EF-B962-23717D722EF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981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4" r:id="rId1"/>
    <p:sldLayoutId id="2147484175" r:id="rId2"/>
    <p:sldLayoutId id="2147484176" r:id="rId3"/>
    <p:sldLayoutId id="2147484177" r:id="rId4"/>
    <p:sldLayoutId id="2147484178" r:id="rId5"/>
    <p:sldLayoutId id="2147484179" r:id="rId6"/>
    <p:sldLayoutId id="2147484180" r:id="rId7"/>
    <p:sldLayoutId id="2147484181" r:id="rId8"/>
    <p:sldLayoutId id="2147484182" r:id="rId9"/>
    <p:sldLayoutId id="2147484183" r:id="rId10"/>
    <p:sldLayoutId id="214748418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annalisa.dorta@opentorino.it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.jpe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.jpe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.jpeg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.jpeg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6.jpeg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kzZGHkC7iE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3.jpeg"/><Relationship Id="rId4" Type="http://schemas.openxmlformats.org/officeDocument/2006/relationships/image" Target="../media/image1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7.jpeg"/><Relationship Id="rId4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8.jpeg"/><Relationship Id="rId4" Type="http://schemas.openxmlformats.org/officeDocument/2006/relationships/image" Target="../media/image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21.jpeg"/><Relationship Id="rId4" Type="http://schemas.openxmlformats.org/officeDocument/2006/relationships/image" Target="../media/image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kzZGHkC7iE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3.jpeg"/><Relationship Id="rId4" Type="http://schemas.openxmlformats.org/officeDocument/2006/relationships/image" Target="../media/image1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22.png"/><Relationship Id="rId4" Type="http://schemas.openxmlformats.org/officeDocument/2006/relationships/image" Target="../media/image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3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mailto:sviluppo@opentorino.it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B683391A-9CBB-4641-AC1C-84DC40ECCBF3}"/>
              </a:ext>
            </a:extLst>
          </p:cNvPr>
          <p:cNvSpPr/>
          <p:nvPr/>
        </p:nvSpPr>
        <p:spPr>
          <a:xfrm>
            <a:off x="11782478" y="6085767"/>
            <a:ext cx="409522" cy="4748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Segnaposto numero diapositiva 6">
            <a:extLst>
              <a:ext uri="{FF2B5EF4-FFF2-40B4-BE49-F238E27FC236}">
                <a16:creationId xmlns:a16="http://schemas.microsoft.com/office/drawing/2014/main" xmlns="" id="{E66C009E-1F32-44B6-A0CA-8E5CFBF5FAC7}"/>
              </a:ext>
            </a:extLst>
          </p:cNvPr>
          <p:cNvSpPr txBox="1">
            <a:spLocks/>
          </p:cNvSpPr>
          <p:nvPr/>
        </p:nvSpPr>
        <p:spPr>
          <a:xfrm>
            <a:off x="11174486" y="593531"/>
            <a:ext cx="579765" cy="6194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9FA1867-8C73-48C8-96A7-F4763583E47D}" type="slidenum">
              <a:rPr lang="it-IT" sz="2800" smtClean="0">
                <a:solidFill>
                  <a:schemeClr val="bg1"/>
                </a:solidFill>
              </a:rPr>
              <a:pPr algn="ctr"/>
              <a:t>1</a:t>
            </a:fld>
            <a:endParaRPr lang="it-IT" sz="2800" dirty="0">
              <a:solidFill>
                <a:schemeClr val="bg1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161" y="0"/>
            <a:ext cx="79016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22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laborazione 14">
            <a:extLst>
              <a:ext uri="{FF2B5EF4-FFF2-40B4-BE49-F238E27FC236}">
                <a16:creationId xmlns:a16="http://schemas.microsoft.com/office/drawing/2014/main" xmlns="" id="{E3525D43-2C85-4493-A423-C7BAC205A565}"/>
              </a:ext>
            </a:extLst>
          </p:cNvPr>
          <p:cNvSpPr/>
          <p:nvPr/>
        </p:nvSpPr>
        <p:spPr>
          <a:xfrm rot="10800000">
            <a:off x="1735752" y="566114"/>
            <a:ext cx="5664977" cy="18000"/>
          </a:xfrm>
          <a:prstGeom prst="flowChartProcess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B683391A-9CBB-4641-AC1C-84DC40ECCBF3}"/>
              </a:ext>
            </a:extLst>
          </p:cNvPr>
          <p:cNvSpPr/>
          <p:nvPr/>
        </p:nvSpPr>
        <p:spPr>
          <a:xfrm>
            <a:off x="11782478" y="6085767"/>
            <a:ext cx="409522" cy="4748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Elaborazione 17">
            <a:extLst>
              <a:ext uri="{FF2B5EF4-FFF2-40B4-BE49-F238E27FC236}">
                <a16:creationId xmlns:a16="http://schemas.microsoft.com/office/drawing/2014/main" xmlns="" id="{302E202F-D21A-407F-81EF-B34159EECCAE}"/>
              </a:ext>
            </a:extLst>
          </p:cNvPr>
          <p:cNvSpPr/>
          <p:nvPr/>
        </p:nvSpPr>
        <p:spPr>
          <a:xfrm rot="16200000">
            <a:off x="-2345444" y="3648075"/>
            <a:ext cx="5266481" cy="18000"/>
          </a:xfrm>
          <a:prstGeom prst="flowChartProcess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xmlns="" id="{52FE6824-57D8-4B3B-8AD3-60E76947A86F}"/>
              </a:ext>
            </a:extLst>
          </p:cNvPr>
          <p:cNvSpPr/>
          <p:nvPr/>
        </p:nvSpPr>
        <p:spPr>
          <a:xfrm>
            <a:off x="11115813" y="-6778"/>
            <a:ext cx="678025" cy="114065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Segnaposto numero diapositiva 6">
            <a:extLst>
              <a:ext uri="{FF2B5EF4-FFF2-40B4-BE49-F238E27FC236}">
                <a16:creationId xmlns:a16="http://schemas.microsoft.com/office/drawing/2014/main" xmlns="" id="{E66C009E-1F32-44B6-A0CA-8E5CFBF5FAC7}"/>
              </a:ext>
            </a:extLst>
          </p:cNvPr>
          <p:cNvSpPr txBox="1">
            <a:spLocks/>
          </p:cNvSpPr>
          <p:nvPr/>
        </p:nvSpPr>
        <p:spPr>
          <a:xfrm>
            <a:off x="11174486" y="593531"/>
            <a:ext cx="579765" cy="6194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9FA1867-8C73-48C8-96A7-F4763583E47D}" type="slidenum">
              <a:rPr lang="it-IT" sz="2800" smtClean="0">
                <a:solidFill>
                  <a:schemeClr val="bg1"/>
                </a:solidFill>
              </a:rPr>
              <a:pPr algn="ctr"/>
              <a:t>10</a:t>
            </a:fld>
            <a:endParaRPr lang="it-IT" sz="2800" dirty="0">
              <a:solidFill>
                <a:schemeClr val="bg1"/>
              </a:solidFill>
            </a:endParaRP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xmlns="" id="{796690ED-978D-4BD0-BC5D-9CC9FF7B1D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2"/>
          <a:stretch/>
        </p:blipFill>
        <p:spPr>
          <a:xfrm flipH="1">
            <a:off x="6692254" y="5533461"/>
            <a:ext cx="5496733" cy="1337517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xmlns="" id="{8259F441-E01A-4D42-8785-618A067805B4}"/>
              </a:ext>
            </a:extLst>
          </p:cNvPr>
          <p:cNvSpPr txBox="1"/>
          <p:nvPr/>
        </p:nvSpPr>
        <p:spPr>
          <a:xfrm>
            <a:off x="701921" y="1542029"/>
            <a:ext cx="737141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it-IT" sz="3600" b="1" dirty="0">
                <a:solidFill>
                  <a:srgbClr val="0070C0"/>
                </a:solidFill>
              </a:rPr>
              <a:t>Principali misure e incentivi a sostegno della ripresa: </a:t>
            </a:r>
          </a:p>
          <a:p>
            <a:pPr lvl="0" algn="ctr">
              <a:defRPr/>
            </a:pPr>
            <a:r>
              <a:rPr lang="it-IT" sz="3600" b="1" dirty="0">
                <a:solidFill>
                  <a:srgbClr val="0070C0"/>
                </a:solidFill>
              </a:rPr>
              <a:t>PIANO TRANSIZIONE 4.0 </a:t>
            </a:r>
          </a:p>
          <a:p>
            <a:pPr lvl="0" algn="ctr">
              <a:defRPr/>
            </a:pPr>
            <a:endParaRPr lang="it-IT" sz="3600" b="1" dirty="0">
              <a:solidFill>
                <a:srgbClr val="0070C0"/>
              </a:solidFill>
            </a:endParaRPr>
          </a:p>
          <a:p>
            <a:pPr lvl="0" algn="just">
              <a:defRPr/>
            </a:pPr>
            <a:endParaRPr lang="it-IT" b="1" dirty="0">
              <a:solidFill>
                <a:srgbClr val="0070C0"/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  <a:defRPr/>
            </a:pPr>
            <a:r>
              <a:rPr lang="it-IT" b="1" dirty="0">
                <a:solidFill>
                  <a:srgbClr val="0070C0"/>
                </a:solidFill>
                <a:sym typeface="Wingdings" panose="05000000000000000000" pitchFamily="2" charset="2"/>
              </a:rPr>
              <a:t>CREDITO DI IMPOSTA FORMAZIONE 4.0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  <a:defRPr/>
            </a:pPr>
            <a:endParaRPr lang="it-IT" b="1" dirty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it-IT" b="1" dirty="0">
                <a:solidFill>
                  <a:srgbClr val="0070C0"/>
                </a:solidFill>
                <a:sym typeface="Wingdings" panose="05000000000000000000" pitchFamily="2" charset="2"/>
              </a:rPr>
              <a:t>CREDITO DI IMPOSTA IN BENI STRUMENTALI 2020</a:t>
            </a:r>
          </a:p>
          <a:p>
            <a:pPr algn="just">
              <a:defRPr/>
            </a:pPr>
            <a:endParaRPr lang="it-IT" b="1" dirty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it-IT" b="1" dirty="0">
                <a:solidFill>
                  <a:srgbClr val="0070C0"/>
                </a:solidFill>
                <a:sym typeface="Wingdings" panose="05000000000000000000" pitchFamily="2" charset="2"/>
              </a:rPr>
              <a:t>CREDITO PER RICERCA E SVILUPPO</a:t>
            </a: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endParaRPr lang="it-IT" b="1" dirty="0">
              <a:solidFill>
                <a:srgbClr val="0070C0"/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  <a:defRPr/>
            </a:pPr>
            <a:endParaRPr lang="it-IT" b="1" dirty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pPr lvl="0" algn="just">
              <a:defRPr/>
            </a:pPr>
            <a:endParaRPr lang="it-IT" sz="1600" b="1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lvl="0" algn="just">
              <a:defRPr/>
            </a:pPr>
            <a:endParaRPr lang="it-IT" sz="1600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marL="285750" lvl="0" indent="-285750" algn="just">
              <a:buFontTx/>
              <a:buChar char="-"/>
              <a:defRPr/>
            </a:pPr>
            <a:endParaRPr lang="it-IT" sz="1600" dirty="0">
              <a:solidFill>
                <a:prstClr val="black"/>
              </a:solidFill>
            </a:endParaRPr>
          </a:p>
        </p:txBody>
      </p:sp>
      <p:pic>
        <p:nvPicPr>
          <p:cNvPr id="19" name="Immagine 1" descr="logo combinato-01">
            <a:extLst>
              <a:ext uri="{FF2B5EF4-FFF2-40B4-BE49-F238E27FC236}">
                <a16:creationId xmlns:a16="http://schemas.microsoft.com/office/drawing/2014/main" xmlns="" id="{A1A1FC9E-A149-429B-B891-2F094B0C7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22" y="113897"/>
            <a:ext cx="2328702" cy="922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 descr="Elenco esami eseguibili">
            <a:extLst>
              <a:ext uri="{FF2B5EF4-FFF2-40B4-BE49-F238E27FC236}">
                <a16:creationId xmlns:a16="http://schemas.microsoft.com/office/drawing/2014/main" xmlns="" id="{6860CC35-4ECB-495D-A2DE-F3666B68C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766" y="1542029"/>
            <a:ext cx="3248083" cy="38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A05732DE-CAD7-4437-AC4F-91392ABD4831}"/>
              </a:ext>
            </a:extLst>
          </p:cNvPr>
          <p:cNvSpPr txBox="1"/>
          <p:nvPr/>
        </p:nvSpPr>
        <p:spPr>
          <a:xfrm rot="5400000">
            <a:off x="9106630" y="3307676"/>
            <a:ext cx="4732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5"/>
                </a:solidFill>
              </a:rPr>
              <a:t>Sosteniamo la ripresa</a:t>
            </a:r>
          </a:p>
        </p:txBody>
      </p:sp>
    </p:spTree>
    <p:extLst>
      <p:ext uri="{BB962C8B-B14F-4D97-AF65-F5344CB8AC3E}">
        <p14:creationId xmlns:p14="http://schemas.microsoft.com/office/powerpoint/2010/main" val="2768376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DB964F1F-2FC7-4C11-A8D8-93B5A3A9E95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xmlns="" id="{93181694-EA06-44A2-A94F-0A0E58B35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B698A-BF5F-44EF-B962-23717D722EF1}" type="slidenum">
              <a:rPr lang="it-IT" smtClean="0"/>
              <a:t>11</a:t>
            </a:fld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FE144D23-6CF2-43DA-A290-C31EE3A32E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713" y="2024588"/>
            <a:ext cx="4853617" cy="2781246"/>
          </a:xfrm>
          <a:prstGeom prst="rect">
            <a:avLst/>
          </a:prstGeom>
        </p:spPr>
      </p:pic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xmlns="" id="{771704C4-E1B2-4A19-A482-DFC5B32FDBB6}"/>
              </a:ext>
            </a:extLst>
          </p:cNvPr>
          <p:cNvCxnSpPr/>
          <p:nvPr/>
        </p:nvCxnSpPr>
        <p:spPr>
          <a:xfrm flipH="1">
            <a:off x="7734748" y="2027898"/>
            <a:ext cx="831955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xmlns="" id="{91B051DA-AF11-495F-AC0E-B9DD6613F051}"/>
              </a:ext>
            </a:extLst>
          </p:cNvPr>
          <p:cNvCxnSpPr>
            <a:cxnSpLocks/>
          </p:cNvCxnSpPr>
          <p:nvPr/>
        </p:nvCxnSpPr>
        <p:spPr>
          <a:xfrm flipV="1">
            <a:off x="8563997" y="2027896"/>
            <a:ext cx="0" cy="831956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xmlns="" id="{EF23543D-99BF-4A19-9E8E-4A93BAD53951}"/>
              </a:ext>
            </a:extLst>
          </p:cNvPr>
          <p:cNvCxnSpPr/>
          <p:nvPr/>
        </p:nvCxnSpPr>
        <p:spPr>
          <a:xfrm flipH="1">
            <a:off x="3625294" y="4825467"/>
            <a:ext cx="831955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xmlns="" id="{21BBBCBA-0A25-4C2B-A9E1-1564F06B93D8}"/>
              </a:ext>
            </a:extLst>
          </p:cNvPr>
          <p:cNvCxnSpPr>
            <a:cxnSpLocks/>
          </p:cNvCxnSpPr>
          <p:nvPr/>
        </p:nvCxnSpPr>
        <p:spPr>
          <a:xfrm flipV="1">
            <a:off x="3626316" y="2027896"/>
            <a:ext cx="0" cy="831956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xmlns="" id="{59A1F9CC-CBA3-4D61-B0A4-B08475A13FFE}"/>
              </a:ext>
            </a:extLst>
          </p:cNvPr>
          <p:cNvCxnSpPr>
            <a:cxnSpLocks/>
          </p:cNvCxnSpPr>
          <p:nvPr/>
        </p:nvCxnSpPr>
        <p:spPr>
          <a:xfrm flipV="1">
            <a:off x="3625294" y="3998146"/>
            <a:ext cx="0" cy="831956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xmlns="" id="{D9441385-C5AA-4100-87EA-E27647FDA373}"/>
              </a:ext>
            </a:extLst>
          </p:cNvPr>
          <p:cNvCxnSpPr>
            <a:cxnSpLocks/>
          </p:cNvCxnSpPr>
          <p:nvPr/>
        </p:nvCxnSpPr>
        <p:spPr>
          <a:xfrm flipV="1">
            <a:off x="8561288" y="4013145"/>
            <a:ext cx="0" cy="831956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xmlns="" id="{2E877C23-3C9C-40FF-ADCD-2EC08047C170}"/>
              </a:ext>
            </a:extLst>
          </p:cNvPr>
          <p:cNvCxnSpPr/>
          <p:nvPr/>
        </p:nvCxnSpPr>
        <p:spPr>
          <a:xfrm flipH="1">
            <a:off x="3625294" y="2027896"/>
            <a:ext cx="831955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xmlns="" id="{EAF9791A-A836-4AFB-AC4C-0904AEA6A586}"/>
              </a:ext>
            </a:extLst>
          </p:cNvPr>
          <p:cNvCxnSpPr/>
          <p:nvPr/>
        </p:nvCxnSpPr>
        <p:spPr>
          <a:xfrm flipH="1">
            <a:off x="7729333" y="4825467"/>
            <a:ext cx="831955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ottotitolo 3">
            <a:extLst>
              <a:ext uri="{FF2B5EF4-FFF2-40B4-BE49-F238E27FC236}">
                <a16:creationId xmlns:a16="http://schemas.microsoft.com/office/drawing/2014/main" xmlns="" id="{3AB9A7F2-E220-42C2-8676-4C322E41C3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4925" y="5007368"/>
            <a:ext cx="9322147" cy="1348983"/>
          </a:xfrm>
        </p:spPr>
        <p:txBody>
          <a:bodyPr>
            <a:normAutofit fontScale="85000" lnSpcReduction="20000"/>
          </a:bodyPr>
          <a:lstStyle/>
          <a:p>
            <a:r>
              <a:rPr lang="it-IT" dirty="0">
                <a:solidFill>
                  <a:schemeClr val="bg1"/>
                </a:solidFill>
              </a:rPr>
              <a:t>Annalisa D’Orta - Business Development </a:t>
            </a:r>
            <a:r>
              <a:rPr lang="it-IT" dirty="0" err="1">
                <a:solidFill>
                  <a:schemeClr val="bg1"/>
                </a:solidFill>
              </a:rPr>
              <a:t>dpt.Specialist</a:t>
            </a:r>
            <a:r>
              <a:rPr lang="it-IT" dirty="0">
                <a:solidFill>
                  <a:schemeClr val="bg1"/>
                </a:solidFill>
              </a:rPr>
              <a:t> </a:t>
            </a:r>
          </a:p>
          <a:p>
            <a:r>
              <a:rPr lang="it-IT" dirty="0">
                <a:solidFill>
                  <a:schemeClr val="bg1"/>
                </a:solidFill>
                <a:hlinkClick r:id="rId4"/>
              </a:rPr>
              <a:t>annalisa.dorta@opentorino.it</a:t>
            </a:r>
            <a:r>
              <a:rPr lang="it-IT" dirty="0">
                <a:solidFill>
                  <a:schemeClr val="bg1"/>
                </a:solidFill>
              </a:rPr>
              <a:t> </a:t>
            </a:r>
          </a:p>
          <a:p>
            <a:r>
              <a:rPr lang="it-IT" dirty="0">
                <a:solidFill>
                  <a:schemeClr val="bg1"/>
                </a:solidFill>
              </a:rPr>
              <a:t> Skype: Annalisa D’Orta</a:t>
            </a:r>
          </a:p>
          <a:p>
            <a:r>
              <a:rPr lang="it-IT" dirty="0">
                <a:solidFill>
                  <a:schemeClr val="bg1"/>
                </a:solidFill>
              </a:rPr>
              <a:t>Cell. 328.552 72 56</a:t>
            </a:r>
          </a:p>
          <a:p>
            <a:endParaRPr lang="it-IT" dirty="0">
              <a:solidFill>
                <a:schemeClr val="bg1"/>
              </a:solidFill>
            </a:endParaRPr>
          </a:p>
          <a:p>
            <a:endParaRPr lang="it-IT" dirty="0">
              <a:solidFill>
                <a:schemeClr val="bg1"/>
              </a:solidFill>
            </a:endParaRPr>
          </a:p>
          <a:p>
            <a:endParaRPr lang="it-IT" dirty="0">
              <a:solidFill>
                <a:schemeClr val="bg1"/>
              </a:solidFill>
            </a:endParaRPr>
          </a:p>
          <a:p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63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URIOSITA' INFORMATICA - manolog.it">
            <a:extLst>
              <a:ext uri="{FF2B5EF4-FFF2-40B4-BE49-F238E27FC236}">
                <a16:creationId xmlns:a16="http://schemas.microsoft.com/office/drawing/2014/main" xmlns="" id="{F6E4493F-5607-4CC2-8F34-A0C33F04A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360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B683391A-9CBB-4641-AC1C-84DC40ECCBF3}"/>
              </a:ext>
            </a:extLst>
          </p:cNvPr>
          <p:cNvSpPr/>
          <p:nvPr/>
        </p:nvSpPr>
        <p:spPr>
          <a:xfrm>
            <a:off x="11782478" y="6085767"/>
            <a:ext cx="409522" cy="4748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xmlns="" id="{503E5F84-D79C-4E36-A29D-68C2D6453A0A}"/>
              </a:ext>
            </a:extLst>
          </p:cNvPr>
          <p:cNvSpPr txBox="1"/>
          <p:nvPr/>
        </p:nvSpPr>
        <p:spPr>
          <a:xfrm>
            <a:off x="259775" y="1210445"/>
            <a:ext cx="9386510" cy="553997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3200" dirty="0">
              <a:solidFill>
                <a:srgbClr val="444444"/>
              </a:solidFill>
              <a:latin typeface="Arial Unicode MS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3200" dirty="0">
              <a:solidFill>
                <a:srgbClr val="444444"/>
              </a:solidFill>
              <a:latin typeface="Arial Unicode MS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3200" dirty="0">
              <a:solidFill>
                <a:srgbClr val="444444"/>
              </a:solidFill>
              <a:latin typeface="Arial Unicode MS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3200" dirty="0">
              <a:solidFill>
                <a:srgbClr val="444444"/>
              </a:solidFill>
              <a:latin typeface="Arial Unicode MS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3200" dirty="0">
              <a:solidFill>
                <a:srgbClr val="444444"/>
              </a:solidFill>
              <a:latin typeface="Arial Unicode MS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3200" dirty="0">
              <a:solidFill>
                <a:srgbClr val="444444"/>
              </a:solidFill>
              <a:latin typeface="Arial Unicode MS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3200" b="1" dirty="0">
                <a:solidFill>
                  <a:srgbClr val="444444"/>
                </a:solidFill>
                <a:latin typeface="Arial Unicode MS"/>
              </a:rPr>
              <a:t>Le «insidie» del DL 23 dell’8 aprile 2020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3200" b="1" dirty="0">
              <a:solidFill>
                <a:srgbClr val="444444"/>
              </a:solidFill>
              <a:latin typeface="Arial Unicode MS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3200" b="1" dirty="0">
                <a:solidFill>
                  <a:srgbClr val="444444"/>
                </a:solidFill>
                <a:latin typeface="Arial Unicode MS"/>
              </a:rPr>
              <a:t>I quattro articoli fondamentali per la continuità……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1600" dirty="0">
              <a:solidFill>
                <a:srgbClr val="444444"/>
              </a:solidFill>
              <a:latin typeface="Arial Unicode MS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dirty="0">
              <a:solidFill>
                <a:prstClr val="black"/>
              </a:solidFill>
            </a:endParaRPr>
          </a:p>
        </p:txBody>
      </p:sp>
      <p:pic>
        <p:nvPicPr>
          <p:cNvPr id="14" name="Immagine 1" descr="logo combinato-01">
            <a:extLst>
              <a:ext uri="{FF2B5EF4-FFF2-40B4-BE49-F238E27FC236}">
                <a16:creationId xmlns:a16="http://schemas.microsoft.com/office/drawing/2014/main" xmlns="" id="{982F41E3-024F-45B5-A3D4-2721BFBBB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197" b="88525" l="5502" r="94175">
                        <a14:foregroundMark x1="25890" y1="41803" x2="26861" y2="65574"/>
                        <a14:foregroundMark x1="36246" y1="46721" x2="40453" y2="55738"/>
                        <a14:foregroundMark x1="44984" y1="40984" x2="46278" y2="53279"/>
                        <a14:foregroundMark x1="65372" y1="47541" x2="65696" y2="58197"/>
                        <a14:foregroundMark x1="62460" y1="51639" x2="62460" y2="51639"/>
                        <a14:foregroundMark x1="66019" y1="45082" x2="66990" y2="50820"/>
                        <a14:foregroundMark x1="75081" y1="44262" x2="75081" y2="44262"/>
                        <a14:foregroundMark x1="78641" y1="42623" x2="78641" y2="42623"/>
                        <a14:foregroundMark x1="82848" y1="40984" x2="82848" y2="40984"/>
                        <a14:foregroundMark x1="85437" y1="40164" x2="85437" y2="40164"/>
                        <a14:foregroundMark x1="88350" y1="40164" x2="88350" y2="40164"/>
                        <a14:foregroundMark x1="91909" y1="40164" x2="91909" y2="40164"/>
                        <a14:foregroundMark x1="90939" y1="43443" x2="90939" y2="43443"/>
                        <a14:foregroundMark x1="94175" y1="41803" x2="94175" y2="41803"/>
                        <a14:foregroundMark x1="76052" y1="54098" x2="76052" y2="54098"/>
                        <a14:foregroundMark x1="74757" y1="50820" x2="74757" y2="50820"/>
                        <a14:foregroundMark x1="75405" y1="55738" x2="75405" y2="55738"/>
                        <a14:foregroundMark x1="78964" y1="50820" x2="78964" y2="50820"/>
                        <a14:foregroundMark x1="80583" y1="50820" x2="80583" y2="50820"/>
                        <a14:foregroundMark x1="82848" y1="50000" x2="82848" y2="50000"/>
                        <a14:foregroundMark x1="84142" y1="50000" x2="83819" y2="50820"/>
                        <a14:foregroundMark x1="87702" y1="52459" x2="87702" y2="52459"/>
                        <a14:foregroundMark x1="87379" y1="55738" x2="87379" y2="55738"/>
                        <a14:foregroundMark x1="87055" y1="52459" x2="87055" y2="52459"/>
                        <a14:foregroundMark x1="88350" y1="57377" x2="88350" y2="57377"/>
                        <a14:foregroundMark x1="84466" y1="55738" x2="84466" y2="55738"/>
                        <a14:foregroundMark x1="10032" y1="76230" x2="10032" y2="76230"/>
                        <a14:foregroundMark x1="13592" y1="75410" x2="13592" y2="75410"/>
                        <a14:foregroundMark x1="13916" y1="77869" x2="38511" y2="81148"/>
                        <a14:foregroundMark x1="38511" y1="81148" x2="50485" y2="76230"/>
                        <a14:foregroundMark x1="5502" y1="27049" x2="5502" y2="27049"/>
                        <a14:backgroundMark x1="22006" y1="5738" x2="42395" y2="35246"/>
                        <a14:backgroundMark x1="42395" y1="35246" x2="50485" y2="13934"/>
                        <a14:backgroundMark x1="66990" y1="22131" x2="90291" y2="19672"/>
                        <a14:backgroundMark x1="90291" y1="19672" x2="65049" y2="9016"/>
                        <a14:backgroundMark x1="65049" y1="9016" x2="79288" y2="26230"/>
                        <a14:backgroundMark x1="70227" y1="77049" x2="68285" y2="80328"/>
                        <a14:backgroundMark x1="7120" y1="94262" x2="49515" y2="99180"/>
                        <a14:backgroundMark x1="17152" y1="42623" x2="17152" y2="42623"/>
                        <a14:backgroundMark x1="18123" y1="42623" x2="17476" y2="467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474" y="5235956"/>
            <a:ext cx="2078182" cy="82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8897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magine 20">
            <a:extLst>
              <a:ext uri="{FF2B5EF4-FFF2-40B4-BE49-F238E27FC236}">
                <a16:creationId xmlns:a16="http://schemas.microsoft.com/office/drawing/2014/main" xmlns="" id="{796690ED-978D-4BD0-BC5D-9CC9FF7B1D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2"/>
          <a:stretch/>
        </p:blipFill>
        <p:spPr>
          <a:xfrm flipH="1">
            <a:off x="6692254" y="5533461"/>
            <a:ext cx="5496733" cy="1337517"/>
          </a:xfrm>
          <a:prstGeom prst="rect">
            <a:avLst/>
          </a:prstGeom>
        </p:spPr>
      </p:pic>
      <p:sp>
        <p:nvSpPr>
          <p:cNvPr id="15" name="Elaborazione 14">
            <a:extLst>
              <a:ext uri="{FF2B5EF4-FFF2-40B4-BE49-F238E27FC236}">
                <a16:creationId xmlns:a16="http://schemas.microsoft.com/office/drawing/2014/main" xmlns="" id="{E3525D43-2C85-4493-A423-C7BAC205A565}"/>
              </a:ext>
            </a:extLst>
          </p:cNvPr>
          <p:cNvSpPr/>
          <p:nvPr/>
        </p:nvSpPr>
        <p:spPr>
          <a:xfrm rot="10800000">
            <a:off x="1735752" y="566114"/>
            <a:ext cx="5664977" cy="18000"/>
          </a:xfrm>
          <a:prstGeom prst="flowChartProcess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B683391A-9CBB-4641-AC1C-84DC40ECCBF3}"/>
              </a:ext>
            </a:extLst>
          </p:cNvPr>
          <p:cNvSpPr/>
          <p:nvPr/>
        </p:nvSpPr>
        <p:spPr>
          <a:xfrm>
            <a:off x="11782478" y="6085767"/>
            <a:ext cx="409522" cy="4748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8" name="Elaborazione 17">
            <a:extLst>
              <a:ext uri="{FF2B5EF4-FFF2-40B4-BE49-F238E27FC236}">
                <a16:creationId xmlns:a16="http://schemas.microsoft.com/office/drawing/2014/main" xmlns="" id="{302E202F-D21A-407F-81EF-B34159EECCAE}"/>
              </a:ext>
            </a:extLst>
          </p:cNvPr>
          <p:cNvSpPr/>
          <p:nvPr/>
        </p:nvSpPr>
        <p:spPr>
          <a:xfrm rot="16200000">
            <a:off x="-2345444" y="3648075"/>
            <a:ext cx="5266481" cy="18000"/>
          </a:xfrm>
          <a:prstGeom prst="flowChartProcess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xmlns="" id="{52FE6824-57D8-4B3B-8AD3-60E76947A86F}"/>
              </a:ext>
            </a:extLst>
          </p:cNvPr>
          <p:cNvSpPr/>
          <p:nvPr/>
        </p:nvSpPr>
        <p:spPr>
          <a:xfrm>
            <a:off x="11115813" y="-6778"/>
            <a:ext cx="678025" cy="114065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7" name="Segnaposto numero diapositiva 6">
            <a:extLst>
              <a:ext uri="{FF2B5EF4-FFF2-40B4-BE49-F238E27FC236}">
                <a16:creationId xmlns:a16="http://schemas.microsoft.com/office/drawing/2014/main" xmlns="" id="{E66C009E-1F32-44B6-A0CA-8E5CFBF5FAC7}"/>
              </a:ext>
            </a:extLst>
          </p:cNvPr>
          <p:cNvSpPr txBox="1">
            <a:spLocks/>
          </p:cNvSpPr>
          <p:nvPr/>
        </p:nvSpPr>
        <p:spPr>
          <a:xfrm>
            <a:off x="11174486" y="593531"/>
            <a:ext cx="579765" cy="6194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9FA1867-8C73-48C8-96A7-F4763583E47D}" type="slidenum">
              <a:rPr lang="it-IT" sz="2800" smtClean="0">
                <a:solidFill>
                  <a:prstClr val="white"/>
                </a:solidFill>
              </a:rPr>
              <a:pPr algn="ctr"/>
              <a:t>13</a:t>
            </a:fld>
            <a:endParaRPr lang="it-IT" sz="2800" dirty="0">
              <a:solidFill>
                <a:prstClr val="white"/>
              </a:solidFill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xmlns="" id="{8FD280A5-36B0-40C4-ACC1-68C000DC7AE7}"/>
              </a:ext>
            </a:extLst>
          </p:cNvPr>
          <p:cNvSpPr txBox="1"/>
          <p:nvPr/>
        </p:nvSpPr>
        <p:spPr>
          <a:xfrm rot="5400000">
            <a:off x="9106630" y="3307676"/>
            <a:ext cx="4732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5B9BD5"/>
                </a:solidFill>
              </a:rPr>
              <a:t>Il rischio della bancarotta 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xmlns="" id="{503E5F84-D79C-4E36-A29D-68C2D6453A0A}"/>
              </a:ext>
            </a:extLst>
          </p:cNvPr>
          <p:cNvSpPr txBox="1"/>
          <p:nvPr/>
        </p:nvSpPr>
        <p:spPr>
          <a:xfrm>
            <a:off x="534431" y="1274564"/>
            <a:ext cx="10119767" cy="30469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600" b="1" dirty="0">
                <a:solidFill>
                  <a:srgbClr val="444444"/>
                </a:solidFill>
                <a:latin typeface="Arial Unicode MS"/>
              </a:rPr>
              <a:t>Codice crisi d’impresa e BILANCIO 2020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1600" dirty="0">
              <a:solidFill>
                <a:srgbClr val="444444"/>
              </a:solidFill>
              <a:latin typeface="Arial Unicode MS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600" b="1" dirty="0">
                <a:solidFill>
                  <a:srgbClr val="FF0000"/>
                </a:solidFill>
                <a:latin typeface="Arial Unicode MS"/>
              </a:rPr>
              <a:t>Art 6</a:t>
            </a:r>
            <a:r>
              <a:rPr lang="it-IT" altLang="it-IT" sz="1600" b="1" dirty="0">
                <a:solidFill>
                  <a:srgbClr val="444444"/>
                </a:solidFill>
                <a:latin typeface="Arial Unicode MS"/>
              </a:rPr>
              <a:t>: </a:t>
            </a:r>
            <a:r>
              <a:rPr lang="it-IT" altLang="it-IT" sz="1600" dirty="0">
                <a:solidFill>
                  <a:srgbClr val="444444"/>
                </a:solidFill>
                <a:latin typeface="Arial Unicode MS"/>
              </a:rPr>
              <a:t>A decorrere dalla data di entrata in vigore del presente decreto e fino alla data del 31 dicembre 2020 per le fattispecie verificatesi nel corso degli esercizi chiusi entro la predetta data </a:t>
            </a:r>
            <a:r>
              <a:rPr lang="it-IT" altLang="it-IT" sz="1600" u="sng" dirty="0">
                <a:solidFill>
                  <a:srgbClr val="444444"/>
                </a:solidFill>
                <a:latin typeface="Arial Unicode MS"/>
              </a:rPr>
              <a:t>non si applicano gli articoli 2446, commi secondo e terzo, 2447, 2482-bi</a:t>
            </a:r>
            <a:r>
              <a:rPr lang="it-IT" altLang="it-IT" sz="1600" dirty="0">
                <a:solidFill>
                  <a:srgbClr val="444444"/>
                </a:solidFill>
                <a:latin typeface="Arial Unicode MS"/>
              </a:rPr>
              <a:t>s, commi quarto, quinto e sesto, e 2482-ter del codice civile. Per lo stesso periodo </a:t>
            </a:r>
            <a:r>
              <a:rPr lang="it-IT" altLang="it-IT" sz="1600" u="sng" dirty="0">
                <a:solidFill>
                  <a:srgbClr val="444444"/>
                </a:solidFill>
                <a:latin typeface="Arial Unicode MS"/>
              </a:rPr>
              <a:t>non opera la causa di scioglimento della </a:t>
            </a:r>
            <a:r>
              <a:rPr lang="it-IT" altLang="it-IT" sz="1600" u="sng" dirty="0" err="1">
                <a:solidFill>
                  <a:srgbClr val="444444"/>
                </a:solidFill>
                <a:latin typeface="Arial Unicode MS"/>
              </a:rPr>
              <a:t>societa'</a:t>
            </a:r>
            <a:r>
              <a:rPr lang="it-IT" altLang="it-IT" sz="1600" u="sng" dirty="0">
                <a:solidFill>
                  <a:srgbClr val="444444"/>
                </a:solidFill>
                <a:latin typeface="Arial Unicode MS"/>
              </a:rPr>
              <a:t> per riduzione o perdita del capitale sociale </a:t>
            </a:r>
            <a:r>
              <a:rPr lang="it-IT" altLang="it-IT" sz="1600" dirty="0">
                <a:solidFill>
                  <a:srgbClr val="444444"/>
                </a:solidFill>
                <a:latin typeface="Arial Unicode MS"/>
              </a:rPr>
              <a:t>di cui agli articoli 2484, primo comma, numero 4), e 2545-duodecies del codice civile.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1600" b="1" u="sng" dirty="0">
              <a:solidFill>
                <a:srgbClr val="444444"/>
              </a:solidFill>
              <a:latin typeface="Arial Unicode MS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1600" b="1" u="sng" dirty="0">
              <a:solidFill>
                <a:srgbClr val="444444"/>
              </a:solidFill>
              <a:latin typeface="Arial Unicode MS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1600" b="1" u="sng" dirty="0">
              <a:solidFill>
                <a:srgbClr val="444444"/>
              </a:solidFill>
              <a:latin typeface="Arial Unicode MS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1600" b="1" u="sng" dirty="0">
              <a:solidFill>
                <a:srgbClr val="444444"/>
              </a:solidFill>
              <a:latin typeface="Arial Unicode MS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1600" b="1" u="sng" dirty="0">
              <a:solidFill>
                <a:srgbClr val="444444"/>
              </a:solidFill>
              <a:latin typeface="Arial Unicode MS"/>
            </a:endParaRPr>
          </a:p>
        </p:txBody>
      </p:sp>
      <p:pic>
        <p:nvPicPr>
          <p:cNvPr id="19" name="Immagine 1" descr="logo combinato-01">
            <a:extLst>
              <a:ext uri="{FF2B5EF4-FFF2-40B4-BE49-F238E27FC236}">
                <a16:creationId xmlns:a16="http://schemas.microsoft.com/office/drawing/2014/main" xmlns="" id="{9D6460AE-A156-40A2-B3B8-615452734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22" y="113897"/>
            <a:ext cx="2328702" cy="922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Freccia in giù 13">
            <a:extLst>
              <a:ext uri="{FF2B5EF4-FFF2-40B4-BE49-F238E27FC236}">
                <a16:creationId xmlns:a16="http://schemas.microsoft.com/office/drawing/2014/main" xmlns="" id="{312202FE-AADC-47E5-93E1-B0BC16C086D3}"/>
              </a:ext>
            </a:extLst>
          </p:cNvPr>
          <p:cNvSpPr/>
          <p:nvPr/>
        </p:nvSpPr>
        <p:spPr>
          <a:xfrm>
            <a:off x="5107540" y="3493672"/>
            <a:ext cx="1193002" cy="6932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xmlns="" id="{CDD383BE-C9E9-44A7-A441-70B4276A444F}"/>
              </a:ext>
            </a:extLst>
          </p:cNvPr>
          <p:cNvSpPr/>
          <p:nvPr/>
        </p:nvSpPr>
        <p:spPr>
          <a:xfrm>
            <a:off x="642471" y="4509253"/>
            <a:ext cx="10266748" cy="1267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xmlns="" id="{8D6F98DE-23A1-47CC-B9EA-C286A298EAE6}"/>
              </a:ext>
            </a:extLst>
          </p:cNvPr>
          <p:cNvSpPr/>
          <p:nvPr/>
        </p:nvSpPr>
        <p:spPr>
          <a:xfrm>
            <a:off x="930836" y="4746504"/>
            <a:ext cx="95883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altLang="it-IT" b="1" u="sng" dirty="0">
                <a:solidFill>
                  <a:prstClr val="white"/>
                </a:solidFill>
                <a:latin typeface="Arial" panose="020B0604020202020204" pitchFamily="34" charset="0"/>
              </a:rPr>
              <a:t>Traduzione: non si applicheranno ai bilanci dell’esercizio 2020 i provvedimenti che di solito bisogna adottare per perdite che intaccano il patrimonio netto in misura rilevante o lo azzerano.</a:t>
            </a:r>
          </a:p>
          <a:p>
            <a:pPr algn="ctr"/>
            <a:endParaRPr lang="it-IT" altLang="it-IT" b="1" u="sng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6068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magine 20">
            <a:extLst>
              <a:ext uri="{FF2B5EF4-FFF2-40B4-BE49-F238E27FC236}">
                <a16:creationId xmlns:a16="http://schemas.microsoft.com/office/drawing/2014/main" xmlns="" id="{796690ED-978D-4BD0-BC5D-9CC9FF7B1D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2"/>
          <a:stretch/>
        </p:blipFill>
        <p:spPr>
          <a:xfrm flipH="1">
            <a:off x="6692254" y="5533461"/>
            <a:ext cx="5496733" cy="1337517"/>
          </a:xfrm>
          <a:prstGeom prst="rect">
            <a:avLst/>
          </a:prstGeom>
        </p:spPr>
      </p:pic>
      <p:sp>
        <p:nvSpPr>
          <p:cNvPr id="15" name="Elaborazione 14">
            <a:extLst>
              <a:ext uri="{FF2B5EF4-FFF2-40B4-BE49-F238E27FC236}">
                <a16:creationId xmlns:a16="http://schemas.microsoft.com/office/drawing/2014/main" xmlns="" id="{E3525D43-2C85-4493-A423-C7BAC205A565}"/>
              </a:ext>
            </a:extLst>
          </p:cNvPr>
          <p:cNvSpPr/>
          <p:nvPr/>
        </p:nvSpPr>
        <p:spPr>
          <a:xfrm rot="10800000">
            <a:off x="1735752" y="566114"/>
            <a:ext cx="5664977" cy="18000"/>
          </a:xfrm>
          <a:prstGeom prst="flowChartProcess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B683391A-9CBB-4641-AC1C-84DC40ECCBF3}"/>
              </a:ext>
            </a:extLst>
          </p:cNvPr>
          <p:cNvSpPr/>
          <p:nvPr/>
        </p:nvSpPr>
        <p:spPr>
          <a:xfrm>
            <a:off x="11782478" y="6085767"/>
            <a:ext cx="409522" cy="4748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8" name="Elaborazione 17">
            <a:extLst>
              <a:ext uri="{FF2B5EF4-FFF2-40B4-BE49-F238E27FC236}">
                <a16:creationId xmlns:a16="http://schemas.microsoft.com/office/drawing/2014/main" xmlns="" id="{302E202F-D21A-407F-81EF-B34159EECCAE}"/>
              </a:ext>
            </a:extLst>
          </p:cNvPr>
          <p:cNvSpPr/>
          <p:nvPr/>
        </p:nvSpPr>
        <p:spPr>
          <a:xfrm rot="16200000">
            <a:off x="-2345444" y="3648075"/>
            <a:ext cx="5266481" cy="18000"/>
          </a:xfrm>
          <a:prstGeom prst="flowChartProcess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xmlns="" id="{52FE6824-57D8-4B3B-8AD3-60E76947A86F}"/>
              </a:ext>
            </a:extLst>
          </p:cNvPr>
          <p:cNvSpPr/>
          <p:nvPr/>
        </p:nvSpPr>
        <p:spPr>
          <a:xfrm>
            <a:off x="11115813" y="-6778"/>
            <a:ext cx="678025" cy="114065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7" name="Segnaposto numero diapositiva 6">
            <a:extLst>
              <a:ext uri="{FF2B5EF4-FFF2-40B4-BE49-F238E27FC236}">
                <a16:creationId xmlns:a16="http://schemas.microsoft.com/office/drawing/2014/main" xmlns="" id="{E66C009E-1F32-44B6-A0CA-8E5CFBF5FAC7}"/>
              </a:ext>
            </a:extLst>
          </p:cNvPr>
          <p:cNvSpPr txBox="1">
            <a:spLocks/>
          </p:cNvSpPr>
          <p:nvPr/>
        </p:nvSpPr>
        <p:spPr>
          <a:xfrm>
            <a:off x="11174486" y="593531"/>
            <a:ext cx="579765" cy="6194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9FA1867-8C73-48C8-96A7-F4763583E47D}" type="slidenum">
              <a:rPr lang="it-IT" sz="2800" smtClean="0">
                <a:solidFill>
                  <a:prstClr val="white"/>
                </a:solidFill>
              </a:rPr>
              <a:pPr algn="ctr"/>
              <a:t>14</a:t>
            </a:fld>
            <a:endParaRPr lang="it-IT" sz="2800" dirty="0">
              <a:solidFill>
                <a:prstClr val="white"/>
              </a:solidFill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xmlns="" id="{8FD280A5-36B0-40C4-ACC1-68C000DC7AE7}"/>
              </a:ext>
            </a:extLst>
          </p:cNvPr>
          <p:cNvSpPr txBox="1"/>
          <p:nvPr/>
        </p:nvSpPr>
        <p:spPr>
          <a:xfrm rot="5400000">
            <a:off x="9106630" y="3307676"/>
            <a:ext cx="4732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5B9BD5"/>
                </a:solidFill>
              </a:rPr>
              <a:t>Il rischio della bancarotta 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xmlns="" id="{503E5F84-D79C-4E36-A29D-68C2D6453A0A}"/>
              </a:ext>
            </a:extLst>
          </p:cNvPr>
          <p:cNvSpPr txBox="1"/>
          <p:nvPr/>
        </p:nvSpPr>
        <p:spPr>
          <a:xfrm>
            <a:off x="534431" y="1274564"/>
            <a:ext cx="10119767" cy="329320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600" b="1" dirty="0">
                <a:solidFill>
                  <a:srgbClr val="444444"/>
                </a:solidFill>
                <a:latin typeface="Arial Unicode MS"/>
              </a:rPr>
              <a:t>Codice crisi d’impresa e BILANCIO 2020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1600" dirty="0">
              <a:solidFill>
                <a:srgbClr val="444444"/>
              </a:solidFill>
              <a:latin typeface="Arial Unicode MS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600" b="1" u="sng" dirty="0">
                <a:solidFill>
                  <a:srgbClr val="FF0000"/>
                </a:solidFill>
                <a:latin typeface="Arial Unicode MS"/>
              </a:rPr>
              <a:t>Art 7</a:t>
            </a:r>
            <a:r>
              <a:rPr lang="it-IT" altLang="it-IT" sz="1600" b="1" u="sng" dirty="0">
                <a:solidFill>
                  <a:srgbClr val="444444"/>
                </a:solidFill>
                <a:latin typeface="Arial Unicode MS"/>
              </a:rPr>
              <a:t>: </a:t>
            </a:r>
            <a:r>
              <a:rPr lang="it-IT" altLang="it-IT" sz="1600" dirty="0">
                <a:solidFill>
                  <a:srgbClr val="444444"/>
                </a:solidFill>
                <a:latin typeface="Arial Unicode MS"/>
              </a:rPr>
              <a:t>Nella redazione del bilancio di esercizio in corso al 31 dicembre 2020, la valutazione delle voci nella prospettiva della continuazione dell'attività di cui all'articolo 2423-bis, comma primo, n. 1), del codice civile </a:t>
            </a:r>
            <a:r>
              <a:rPr lang="it-IT" altLang="it-IT" sz="1600" dirty="0" err="1">
                <a:solidFill>
                  <a:srgbClr val="444444"/>
                </a:solidFill>
                <a:latin typeface="Arial Unicode MS"/>
              </a:rPr>
              <a:t>puo'</a:t>
            </a:r>
            <a:r>
              <a:rPr lang="it-IT" altLang="it-IT" sz="1600" dirty="0">
                <a:solidFill>
                  <a:srgbClr val="444444"/>
                </a:solidFill>
                <a:latin typeface="Arial Unicode MS"/>
              </a:rPr>
              <a:t> comunque essere operata se risulta sussistente nell'ultimo bilancio di esercizio chiuso ……..»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600" u="sng" dirty="0">
                <a:solidFill>
                  <a:srgbClr val="444444"/>
                </a:solidFill>
                <a:latin typeface="Arial Unicode MS"/>
              </a:rPr>
              <a:t>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1600" b="1" u="sng" dirty="0">
              <a:solidFill>
                <a:srgbClr val="444444"/>
              </a:solidFill>
              <a:latin typeface="Arial Unicode MS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1600" b="1" u="sng" dirty="0">
              <a:solidFill>
                <a:srgbClr val="444444"/>
              </a:solidFill>
              <a:latin typeface="Arial Unicode MS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1600" b="1" u="sng" dirty="0">
              <a:solidFill>
                <a:srgbClr val="444444"/>
              </a:solidFill>
              <a:latin typeface="Arial Unicode MS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1600" b="1" u="sng" dirty="0">
              <a:solidFill>
                <a:srgbClr val="444444"/>
              </a:solidFill>
              <a:latin typeface="Arial Unicode MS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1600" b="1" u="sng" dirty="0">
              <a:solidFill>
                <a:srgbClr val="444444"/>
              </a:solidFill>
              <a:latin typeface="Arial Unicode MS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1600" b="1" u="sng" dirty="0">
              <a:solidFill>
                <a:srgbClr val="444444"/>
              </a:solidFill>
              <a:latin typeface="Arial Unicode MS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1600" dirty="0">
              <a:solidFill>
                <a:srgbClr val="444444"/>
              </a:solidFill>
              <a:latin typeface="Arial Unicode MS"/>
            </a:endParaRPr>
          </a:p>
        </p:txBody>
      </p:sp>
      <p:pic>
        <p:nvPicPr>
          <p:cNvPr id="19" name="Immagine 1" descr="logo combinato-01">
            <a:extLst>
              <a:ext uri="{FF2B5EF4-FFF2-40B4-BE49-F238E27FC236}">
                <a16:creationId xmlns:a16="http://schemas.microsoft.com/office/drawing/2014/main" xmlns="" id="{9D6460AE-A156-40A2-B3B8-615452734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22" y="113897"/>
            <a:ext cx="2328702" cy="922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Freccia in giù 13">
            <a:extLst>
              <a:ext uri="{FF2B5EF4-FFF2-40B4-BE49-F238E27FC236}">
                <a16:creationId xmlns:a16="http://schemas.microsoft.com/office/drawing/2014/main" xmlns="" id="{312202FE-AADC-47E5-93E1-B0BC16C086D3}"/>
              </a:ext>
            </a:extLst>
          </p:cNvPr>
          <p:cNvSpPr/>
          <p:nvPr/>
        </p:nvSpPr>
        <p:spPr>
          <a:xfrm>
            <a:off x="5107540" y="3141068"/>
            <a:ext cx="1193002" cy="6932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xmlns="" id="{6AC3B6D8-52E2-4076-9477-F727386817B2}"/>
              </a:ext>
            </a:extLst>
          </p:cNvPr>
          <p:cNvSpPr/>
          <p:nvPr/>
        </p:nvSpPr>
        <p:spPr>
          <a:xfrm>
            <a:off x="642471" y="4509253"/>
            <a:ext cx="10266748" cy="1267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xmlns="" id="{D6B0F0A6-67DA-47CC-8652-ACC6C2E6F258}"/>
              </a:ext>
            </a:extLst>
          </p:cNvPr>
          <p:cNvSpPr/>
          <p:nvPr/>
        </p:nvSpPr>
        <p:spPr>
          <a:xfrm>
            <a:off x="930836" y="4746504"/>
            <a:ext cx="95883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altLang="it-IT" b="1" u="sng" dirty="0">
                <a:solidFill>
                  <a:prstClr val="white"/>
                </a:solidFill>
                <a:latin typeface="Arial" panose="020B0604020202020204" pitchFamily="34" charset="0"/>
              </a:rPr>
              <a:t>Traduzione: nel fare il bilancio 2020 valuterò magazzino crediti e assets come se non fosse successo nulla.</a:t>
            </a:r>
          </a:p>
          <a:p>
            <a:pPr algn="ctr"/>
            <a:endParaRPr lang="it-IT" altLang="it-IT" b="1" u="sng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1714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magine 20">
            <a:extLst>
              <a:ext uri="{FF2B5EF4-FFF2-40B4-BE49-F238E27FC236}">
                <a16:creationId xmlns:a16="http://schemas.microsoft.com/office/drawing/2014/main" xmlns="" id="{796690ED-978D-4BD0-BC5D-9CC9FF7B1D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2"/>
          <a:stretch/>
        </p:blipFill>
        <p:spPr>
          <a:xfrm flipH="1">
            <a:off x="6692254" y="5533461"/>
            <a:ext cx="5496733" cy="1337517"/>
          </a:xfrm>
          <a:prstGeom prst="rect">
            <a:avLst/>
          </a:prstGeom>
        </p:spPr>
      </p:pic>
      <p:sp>
        <p:nvSpPr>
          <p:cNvPr id="15" name="Elaborazione 14">
            <a:extLst>
              <a:ext uri="{FF2B5EF4-FFF2-40B4-BE49-F238E27FC236}">
                <a16:creationId xmlns:a16="http://schemas.microsoft.com/office/drawing/2014/main" xmlns="" id="{E3525D43-2C85-4493-A423-C7BAC205A565}"/>
              </a:ext>
            </a:extLst>
          </p:cNvPr>
          <p:cNvSpPr/>
          <p:nvPr/>
        </p:nvSpPr>
        <p:spPr>
          <a:xfrm rot="10800000">
            <a:off x="1735752" y="566114"/>
            <a:ext cx="5664977" cy="18000"/>
          </a:xfrm>
          <a:prstGeom prst="flowChartProcess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8" name="Elaborazione 17">
            <a:extLst>
              <a:ext uri="{FF2B5EF4-FFF2-40B4-BE49-F238E27FC236}">
                <a16:creationId xmlns:a16="http://schemas.microsoft.com/office/drawing/2014/main" xmlns="" id="{302E202F-D21A-407F-81EF-B34159EECCAE}"/>
              </a:ext>
            </a:extLst>
          </p:cNvPr>
          <p:cNvSpPr/>
          <p:nvPr/>
        </p:nvSpPr>
        <p:spPr>
          <a:xfrm rot="16200000">
            <a:off x="-2345444" y="3648075"/>
            <a:ext cx="5266481" cy="18000"/>
          </a:xfrm>
          <a:prstGeom prst="flowChartProcess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xmlns="" id="{52FE6824-57D8-4B3B-8AD3-60E76947A86F}"/>
              </a:ext>
            </a:extLst>
          </p:cNvPr>
          <p:cNvSpPr/>
          <p:nvPr/>
        </p:nvSpPr>
        <p:spPr>
          <a:xfrm>
            <a:off x="11115813" y="-6778"/>
            <a:ext cx="678025" cy="114065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7" name="Segnaposto numero diapositiva 6">
            <a:extLst>
              <a:ext uri="{FF2B5EF4-FFF2-40B4-BE49-F238E27FC236}">
                <a16:creationId xmlns:a16="http://schemas.microsoft.com/office/drawing/2014/main" xmlns="" id="{E66C009E-1F32-44B6-A0CA-8E5CFBF5FAC7}"/>
              </a:ext>
            </a:extLst>
          </p:cNvPr>
          <p:cNvSpPr txBox="1">
            <a:spLocks/>
          </p:cNvSpPr>
          <p:nvPr/>
        </p:nvSpPr>
        <p:spPr>
          <a:xfrm>
            <a:off x="11174486" y="593531"/>
            <a:ext cx="579765" cy="6194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9FA1867-8C73-48C8-96A7-F4763583E47D}" type="slidenum">
              <a:rPr lang="it-IT" sz="2800" smtClean="0">
                <a:solidFill>
                  <a:prstClr val="white"/>
                </a:solidFill>
              </a:rPr>
              <a:pPr algn="ctr"/>
              <a:t>15</a:t>
            </a:fld>
            <a:endParaRPr lang="it-IT" sz="2800" dirty="0">
              <a:solidFill>
                <a:prstClr val="white"/>
              </a:solidFill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xmlns="" id="{8FD280A5-36B0-40C4-ACC1-68C000DC7AE7}"/>
              </a:ext>
            </a:extLst>
          </p:cNvPr>
          <p:cNvSpPr txBox="1"/>
          <p:nvPr/>
        </p:nvSpPr>
        <p:spPr>
          <a:xfrm rot="5400000">
            <a:off x="9106630" y="3307676"/>
            <a:ext cx="4732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5B9BD5"/>
                </a:solidFill>
              </a:rPr>
              <a:t>Il rischio della bancarotta 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xmlns="" id="{503E5F84-D79C-4E36-A29D-68C2D6453A0A}"/>
              </a:ext>
            </a:extLst>
          </p:cNvPr>
          <p:cNvSpPr txBox="1"/>
          <p:nvPr/>
        </p:nvSpPr>
        <p:spPr>
          <a:xfrm>
            <a:off x="534431" y="1274564"/>
            <a:ext cx="10119767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600" b="1" dirty="0">
                <a:solidFill>
                  <a:srgbClr val="444444"/>
                </a:solidFill>
                <a:latin typeface="Arial Unicode MS"/>
              </a:rPr>
              <a:t>Codice crisi d’impresa e BILANCIO 2020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1600" dirty="0">
              <a:solidFill>
                <a:srgbClr val="444444"/>
              </a:solidFill>
              <a:latin typeface="Arial Unicode MS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600" b="1" u="sng" dirty="0">
                <a:solidFill>
                  <a:srgbClr val="FF0000"/>
                </a:solidFill>
                <a:latin typeface="Arial Unicode MS"/>
              </a:rPr>
              <a:t>Art 10</a:t>
            </a:r>
            <a:r>
              <a:rPr lang="it-IT" altLang="it-IT" sz="1600" b="1" u="sng" dirty="0">
                <a:solidFill>
                  <a:srgbClr val="444444"/>
                </a:solidFill>
                <a:latin typeface="Arial Unicode MS"/>
              </a:rPr>
              <a:t>: </a:t>
            </a:r>
            <a:r>
              <a:rPr lang="it-IT" altLang="it-IT" sz="1600" dirty="0">
                <a:solidFill>
                  <a:srgbClr val="444444"/>
                </a:solidFill>
                <a:latin typeface="Arial Unicode MS"/>
              </a:rPr>
              <a:t>Disposizioni temporanee in materia di ricorsi e richieste per la dichiarazione di fallimento e dello stato di insolvenza)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600" dirty="0">
                <a:solidFill>
                  <a:srgbClr val="444444"/>
                </a:solidFill>
                <a:latin typeface="Arial Unicode MS"/>
              </a:rPr>
              <a:t>Tutti i ricorsi ai sensi degli articoli 15 e 195 del regio decreto 16 marzo 1942, n. 267 e 3 del decreto legislativo 8 luglio 1999, n. 270 depositati nel periodo tra il 9 marzo 2020 ed il 30 giugno 2020 sono improcedibili.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1600" b="1" u="sng" dirty="0">
              <a:solidFill>
                <a:srgbClr val="444444"/>
              </a:solidFill>
              <a:latin typeface="Arial Unicode MS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1600" b="1" dirty="0">
              <a:solidFill>
                <a:srgbClr val="444444"/>
              </a:solidFill>
              <a:latin typeface="Arial Unicode MS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1600" dirty="0">
              <a:solidFill>
                <a:srgbClr val="444444"/>
              </a:solidFill>
              <a:latin typeface="Arial Unicode MS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1600" dirty="0">
              <a:solidFill>
                <a:srgbClr val="444444"/>
              </a:solidFill>
              <a:latin typeface="Arial Unicode MS"/>
            </a:endParaRPr>
          </a:p>
        </p:txBody>
      </p:sp>
      <p:sp>
        <p:nvSpPr>
          <p:cNvPr id="19" name="Freccia in giù 18">
            <a:extLst>
              <a:ext uri="{FF2B5EF4-FFF2-40B4-BE49-F238E27FC236}">
                <a16:creationId xmlns:a16="http://schemas.microsoft.com/office/drawing/2014/main" xmlns="" id="{07E5104D-E490-482F-B032-379C0DA9AB65}"/>
              </a:ext>
            </a:extLst>
          </p:cNvPr>
          <p:cNvSpPr/>
          <p:nvPr/>
        </p:nvSpPr>
        <p:spPr>
          <a:xfrm>
            <a:off x="5257392" y="3195812"/>
            <a:ext cx="1193002" cy="6932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xmlns="" id="{AD66D378-AFE4-4BD0-BADB-D4CAD6AFBD7D}"/>
              </a:ext>
            </a:extLst>
          </p:cNvPr>
          <p:cNvSpPr/>
          <p:nvPr/>
        </p:nvSpPr>
        <p:spPr>
          <a:xfrm>
            <a:off x="642471" y="4509253"/>
            <a:ext cx="10266748" cy="1267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xmlns="" id="{21D2DC3B-2B42-47CC-A7EF-92393A3C31D7}"/>
              </a:ext>
            </a:extLst>
          </p:cNvPr>
          <p:cNvSpPr/>
          <p:nvPr/>
        </p:nvSpPr>
        <p:spPr>
          <a:xfrm>
            <a:off x="948765" y="4830173"/>
            <a:ext cx="95883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altLang="it-IT" b="1" u="sng" dirty="0">
                <a:solidFill>
                  <a:prstClr val="white"/>
                </a:solidFill>
                <a:latin typeface="Arial" panose="020B0604020202020204" pitchFamily="34" charset="0"/>
              </a:rPr>
              <a:t>TRADUZIONE: </a:t>
            </a:r>
            <a:r>
              <a:rPr lang="it-IT" altLang="it-IT" b="1" u="sng" dirty="0">
                <a:solidFill>
                  <a:prstClr val="white"/>
                </a:solidFill>
                <a:latin typeface="Arial Unicode MS"/>
              </a:rPr>
              <a:t>NON SI PUÒ CHIEDERE IL FALLIMENTO DI NESSUNO FINO AL 30 GIUGNO </a:t>
            </a:r>
            <a:endParaRPr lang="it-IT" dirty="0">
              <a:solidFill>
                <a:prstClr val="white"/>
              </a:solidFill>
            </a:endParaRPr>
          </a:p>
        </p:txBody>
      </p:sp>
      <p:pic>
        <p:nvPicPr>
          <p:cNvPr id="28" name="Immagine 1" descr="logo combinato-01">
            <a:extLst>
              <a:ext uri="{FF2B5EF4-FFF2-40B4-BE49-F238E27FC236}">
                <a16:creationId xmlns:a16="http://schemas.microsoft.com/office/drawing/2014/main" xmlns="" id="{E4801F39-E47F-49DF-96D0-A0C269041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22" y="113897"/>
            <a:ext cx="2328702" cy="922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34060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magine 20">
            <a:extLst>
              <a:ext uri="{FF2B5EF4-FFF2-40B4-BE49-F238E27FC236}">
                <a16:creationId xmlns:a16="http://schemas.microsoft.com/office/drawing/2014/main" xmlns="" id="{796690ED-978D-4BD0-BC5D-9CC9FF7B1D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2"/>
          <a:stretch/>
        </p:blipFill>
        <p:spPr>
          <a:xfrm flipH="1">
            <a:off x="6692254" y="5533461"/>
            <a:ext cx="5496733" cy="1337517"/>
          </a:xfrm>
          <a:prstGeom prst="rect">
            <a:avLst/>
          </a:prstGeom>
        </p:spPr>
      </p:pic>
      <p:sp>
        <p:nvSpPr>
          <p:cNvPr id="15" name="Elaborazione 14">
            <a:extLst>
              <a:ext uri="{FF2B5EF4-FFF2-40B4-BE49-F238E27FC236}">
                <a16:creationId xmlns:a16="http://schemas.microsoft.com/office/drawing/2014/main" xmlns="" id="{E3525D43-2C85-4493-A423-C7BAC205A565}"/>
              </a:ext>
            </a:extLst>
          </p:cNvPr>
          <p:cNvSpPr/>
          <p:nvPr/>
        </p:nvSpPr>
        <p:spPr>
          <a:xfrm rot="10800000">
            <a:off x="1735752" y="566114"/>
            <a:ext cx="5664977" cy="18000"/>
          </a:xfrm>
          <a:prstGeom prst="flowChartProcess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8" name="Elaborazione 17">
            <a:extLst>
              <a:ext uri="{FF2B5EF4-FFF2-40B4-BE49-F238E27FC236}">
                <a16:creationId xmlns:a16="http://schemas.microsoft.com/office/drawing/2014/main" xmlns="" id="{302E202F-D21A-407F-81EF-B34159EECCAE}"/>
              </a:ext>
            </a:extLst>
          </p:cNvPr>
          <p:cNvSpPr/>
          <p:nvPr/>
        </p:nvSpPr>
        <p:spPr>
          <a:xfrm rot="16200000">
            <a:off x="-2345444" y="3648075"/>
            <a:ext cx="5266481" cy="18000"/>
          </a:xfrm>
          <a:prstGeom prst="flowChartProcess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xmlns="" id="{52FE6824-57D8-4B3B-8AD3-60E76947A86F}"/>
              </a:ext>
            </a:extLst>
          </p:cNvPr>
          <p:cNvSpPr/>
          <p:nvPr/>
        </p:nvSpPr>
        <p:spPr>
          <a:xfrm>
            <a:off x="11115813" y="-6778"/>
            <a:ext cx="678025" cy="114065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7" name="Segnaposto numero diapositiva 6">
            <a:extLst>
              <a:ext uri="{FF2B5EF4-FFF2-40B4-BE49-F238E27FC236}">
                <a16:creationId xmlns:a16="http://schemas.microsoft.com/office/drawing/2014/main" xmlns="" id="{E66C009E-1F32-44B6-A0CA-8E5CFBF5FAC7}"/>
              </a:ext>
            </a:extLst>
          </p:cNvPr>
          <p:cNvSpPr txBox="1">
            <a:spLocks/>
          </p:cNvSpPr>
          <p:nvPr/>
        </p:nvSpPr>
        <p:spPr>
          <a:xfrm>
            <a:off x="11174486" y="593531"/>
            <a:ext cx="579765" cy="6194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9FA1867-8C73-48C8-96A7-F4763583E47D}" type="slidenum">
              <a:rPr lang="it-IT" sz="2800" smtClean="0">
                <a:solidFill>
                  <a:prstClr val="white"/>
                </a:solidFill>
              </a:rPr>
              <a:pPr algn="ctr"/>
              <a:t>16</a:t>
            </a:fld>
            <a:endParaRPr lang="it-IT" sz="2800" dirty="0">
              <a:solidFill>
                <a:prstClr val="white"/>
              </a:solidFill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xmlns="" id="{8FD280A5-36B0-40C4-ACC1-68C000DC7AE7}"/>
              </a:ext>
            </a:extLst>
          </p:cNvPr>
          <p:cNvSpPr txBox="1"/>
          <p:nvPr/>
        </p:nvSpPr>
        <p:spPr>
          <a:xfrm rot="5400000">
            <a:off x="9106630" y="3307676"/>
            <a:ext cx="4732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5B9BD5"/>
                </a:solidFill>
              </a:rPr>
              <a:t>Il rischio della bancarotta 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xmlns="" id="{503E5F84-D79C-4E36-A29D-68C2D6453A0A}"/>
              </a:ext>
            </a:extLst>
          </p:cNvPr>
          <p:cNvSpPr txBox="1"/>
          <p:nvPr/>
        </p:nvSpPr>
        <p:spPr>
          <a:xfrm>
            <a:off x="534431" y="1274564"/>
            <a:ext cx="10119767" cy="280076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600" b="1" dirty="0">
                <a:solidFill>
                  <a:srgbClr val="444444"/>
                </a:solidFill>
                <a:latin typeface="Arial Unicode MS"/>
              </a:rPr>
              <a:t>Codice crisi d’impresa e BILANCIO 2020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1600" dirty="0">
              <a:solidFill>
                <a:srgbClr val="444444"/>
              </a:solidFill>
              <a:latin typeface="Arial Unicode MS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600" b="1" u="sng" dirty="0">
                <a:solidFill>
                  <a:srgbClr val="FF0000"/>
                </a:solidFill>
                <a:latin typeface="Arial" panose="020B0604020202020204" pitchFamily="34" charset="0"/>
              </a:rPr>
              <a:t>Art 5</a:t>
            </a:r>
            <a:r>
              <a:rPr lang="it-IT" altLang="it-IT" sz="1600" b="1" dirty="0">
                <a:solidFill>
                  <a:srgbClr val="FF0000"/>
                </a:solidFill>
                <a:latin typeface="Arial" panose="020B0604020202020204" pitchFamily="34" charset="0"/>
              </a:rPr>
              <a:t>: </a:t>
            </a:r>
            <a:r>
              <a:rPr lang="it-IT" altLang="it-IT" sz="1600" b="1" dirty="0">
                <a:solidFill>
                  <a:srgbClr val="444444"/>
                </a:solidFill>
                <a:latin typeface="Arial Unicode MS"/>
              </a:rPr>
              <a:t>Differimento dell'entrata in vigore del Codice della crisi d'impresa e dell'insolvenza di cui al decreto legislativo 12 gennaio 2019, n. 14)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600" b="1" dirty="0">
                <a:solidFill>
                  <a:srgbClr val="444444"/>
                </a:solidFill>
                <a:latin typeface="Arial Unicode MS"/>
              </a:rPr>
              <a:t> 1. </a:t>
            </a:r>
            <a:r>
              <a:rPr lang="it-IT" altLang="it-IT" sz="1600" dirty="0">
                <a:solidFill>
                  <a:srgbClr val="444444"/>
                </a:solidFill>
                <a:latin typeface="Arial Unicode MS"/>
              </a:rPr>
              <a:t>All'articolo 389 del decreto legislativo 12 gennaio 2019, n. 14, il comma 1 </a:t>
            </a:r>
            <a:r>
              <a:rPr lang="it-IT" altLang="it-IT" sz="1600" dirty="0" err="1">
                <a:solidFill>
                  <a:srgbClr val="444444"/>
                </a:solidFill>
                <a:latin typeface="Arial Unicode MS"/>
              </a:rPr>
              <a:t>e'</a:t>
            </a:r>
            <a:r>
              <a:rPr lang="it-IT" altLang="it-IT" sz="1600" dirty="0">
                <a:solidFill>
                  <a:srgbClr val="444444"/>
                </a:solidFill>
                <a:latin typeface="Arial Unicode MS"/>
              </a:rPr>
              <a:t> sostituito dal seguente: «1. Il presente decreto entra in vigore il 1 settembre 2021, </a:t>
            </a:r>
            <a:r>
              <a:rPr lang="it-IT" altLang="it-IT" sz="1600" b="1" dirty="0">
                <a:solidFill>
                  <a:srgbClr val="FF0000"/>
                </a:solidFill>
                <a:latin typeface="Arial Unicode MS"/>
              </a:rPr>
              <a:t>salvo quanto previsto al </a:t>
            </a:r>
            <a:r>
              <a:rPr lang="it-IT" altLang="it-IT" sz="1600" b="1" u="sng" dirty="0">
                <a:solidFill>
                  <a:srgbClr val="FF0000"/>
                </a:solidFill>
                <a:latin typeface="Arial Unicode MS"/>
              </a:rPr>
              <a:t>comma 2.»</a:t>
            </a:r>
            <a:r>
              <a:rPr lang="it-IT" altLang="it-IT" sz="1600" b="1" dirty="0">
                <a:solidFill>
                  <a:srgbClr val="FF0000"/>
                </a:solidFill>
                <a:latin typeface="Arial Unicode MS"/>
              </a:rPr>
              <a:t>.</a:t>
            </a:r>
            <a:endParaRPr lang="it-IT" altLang="it-IT" sz="16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600" dirty="0">
                <a:solidFill>
                  <a:srgbClr val="444444"/>
                </a:solidFill>
                <a:latin typeface="Arial Unicode MS"/>
              </a:rPr>
              <a:t>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1600" b="1" u="sng" dirty="0">
              <a:solidFill>
                <a:srgbClr val="444444"/>
              </a:solidFill>
              <a:latin typeface="Arial Unicode MS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1600" b="1" dirty="0">
              <a:solidFill>
                <a:srgbClr val="444444"/>
              </a:solidFill>
              <a:latin typeface="Arial Unicode MS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1600" dirty="0">
              <a:solidFill>
                <a:srgbClr val="444444"/>
              </a:solidFill>
              <a:latin typeface="Arial Unicode MS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1600" dirty="0">
              <a:solidFill>
                <a:srgbClr val="444444"/>
              </a:solidFill>
              <a:latin typeface="Arial Unicode MS"/>
            </a:endParaRPr>
          </a:p>
        </p:txBody>
      </p:sp>
      <p:sp>
        <p:nvSpPr>
          <p:cNvPr id="19" name="Freccia in giù 18">
            <a:extLst>
              <a:ext uri="{FF2B5EF4-FFF2-40B4-BE49-F238E27FC236}">
                <a16:creationId xmlns:a16="http://schemas.microsoft.com/office/drawing/2014/main" xmlns="" id="{07E5104D-E490-482F-B032-379C0DA9AB65}"/>
              </a:ext>
            </a:extLst>
          </p:cNvPr>
          <p:cNvSpPr/>
          <p:nvPr/>
        </p:nvSpPr>
        <p:spPr>
          <a:xfrm>
            <a:off x="5257392" y="3195812"/>
            <a:ext cx="1193002" cy="6932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xmlns="" id="{AD66D378-AFE4-4BD0-BADB-D4CAD6AFBD7D}"/>
              </a:ext>
            </a:extLst>
          </p:cNvPr>
          <p:cNvSpPr/>
          <p:nvPr/>
        </p:nvSpPr>
        <p:spPr>
          <a:xfrm>
            <a:off x="642471" y="4509253"/>
            <a:ext cx="10266748" cy="1267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xmlns="" id="{21D2DC3B-2B42-47CC-A7EF-92393A3C31D7}"/>
              </a:ext>
            </a:extLst>
          </p:cNvPr>
          <p:cNvSpPr/>
          <p:nvPr/>
        </p:nvSpPr>
        <p:spPr>
          <a:xfrm>
            <a:off x="948765" y="4830173"/>
            <a:ext cx="95883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altLang="it-IT" b="1" u="sng" dirty="0">
                <a:solidFill>
                  <a:prstClr val="white"/>
                </a:solidFill>
                <a:latin typeface="Arial" panose="020B0604020202020204" pitchFamily="34" charset="0"/>
              </a:rPr>
              <a:t>TRADUZIONE: UNA PARTE DEL CODICE DELLA CRISI E’ STATA RINVIATA</a:t>
            </a:r>
            <a:r>
              <a:rPr lang="it-IT" altLang="it-IT" b="1" u="sng" dirty="0">
                <a:solidFill>
                  <a:prstClr val="white"/>
                </a:solidFill>
                <a:latin typeface="Arial Unicode MS"/>
              </a:rPr>
              <a:t> </a:t>
            </a:r>
            <a:endParaRPr lang="it-IT" dirty="0">
              <a:solidFill>
                <a:prstClr val="white"/>
              </a:solidFill>
            </a:endParaRPr>
          </a:p>
        </p:txBody>
      </p:sp>
      <p:pic>
        <p:nvPicPr>
          <p:cNvPr id="28" name="Immagine 1" descr="logo combinato-01">
            <a:extLst>
              <a:ext uri="{FF2B5EF4-FFF2-40B4-BE49-F238E27FC236}">
                <a16:creationId xmlns:a16="http://schemas.microsoft.com/office/drawing/2014/main" xmlns="" id="{E4801F39-E47F-49DF-96D0-A0C269041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22" y="113897"/>
            <a:ext cx="2328702" cy="922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9719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9 Modo per raggiungere i vostri obiettivi velocemente - parte 1 di 3">
            <a:extLst>
              <a:ext uri="{FF2B5EF4-FFF2-40B4-BE49-F238E27FC236}">
                <a16:creationId xmlns:a16="http://schemas.microsoft.com/office/drawing/2014/main" xmlns="" id="{BA3D894F-2A1F-4410-A8E3-7C0C02025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476" y="2030272"/>
            <a:ext cx="5014343" cy="333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Elaborazione 14">
            <a:extLst>
              <a:ext uri="{FF2B5EF4-FFF2-40B4-BE49-F238E27FC236}">
                <a16:creationId xmlns:a16="http://schemas.microsoft.com/office/drawing/2014/main" xmlns="" id="{E3525D43-2C85-4493-A423-C7BAC205A565}"/>
              </a:ext>
            </a:extLst>
          </p:cNvPr>
          <p:cNvSpPr/>
          <p:nvPr/>
        </p:nvSpPr>
        <p:spPr>
          <a:xfrm rot="10800000">
            <a:off x="1735752" y="566114"/>
            <a:ext cx="5664977" cy="18000"/>
          </a:xfrm>
          <a:prstGeom prst="flowChartProcess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B683391A-9CBB-4641-AC1C-84DC40ECCBF3}"/>
              </a:ext>
            </a:extLst>
          </p:cNvPr>
          <p:cNvSpPr/>
          <p:nvPr/>
        </p:nvSpPr>
        <p:spPr>
          <a:xfrm>
            <a:off x="11782478" y="6085767"/>
            <a:ext cx="409522" cy="4748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8" name="Elaborazione 17">
            <a:extLst>
              <a:ext uri="{FF2B5EF4-FFF2-40B4-BE49-F238E27FC236}">
                <a16:creationId xmlns:a16="http://schemas.microsoft.com/office/drawing/2014/main" xmlns="" id="{302E202F-D21A-407F-81EF-B34159EECCAE}"/>
              </a:ext>
            </a:extLst>
          </p:cNvPr>
          <p:cNvSpPr/>
          <p:nvPr/>
        </p:nvSpPr>
        <p:spPr>
          <a:xfrm rot="16200000">
            <a:off x="-2345444" y="3648075"/>
            <a:ext cx="5266481" cy="18000"/>
          </a:xfrm>
          <a:prstGeom prst="flowChartProcess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xmlns="" id="{52FE6824-57D8-4B3B-8AD3-60E76947A86F}"/>
              </a:ext>
            </a:extLst>
          </p:cNvPr>
          <p:cNvSpPr/>
          <p:nvPr/>
        </p:nvSpPr>
        <p:spPr>
          <a:xfrm>
            <a:off x="11115813" y="-6778"/>
            <a:ext cx="678025" cy="114065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7" name="Segnaposto numero diapositiva 6">
            <a:extLst>
              <a:ext uri="{FF2B5EF4-FFF2-40B4-BE49-F238E27FC236}">
                <a16:creationId xmlns:a16="http://schemas.microsoft.com/office/drawing/2014/main" xmlns="" id="{E66C009E-1F32-44B6-A0CA-8E5CFBF5FAC7}"/>
              </a:ext>
            </a:extLst>
          </p:cNvPr>
          <p:cNvSpPr txBox="1">
            <a:spLocks/>
          </p:cNvSpPr>
          <p:nvPr/>
        </p:nvSpPr>
        <p:spPr>
          <a:xfrm>
            <a:off x="11174486" y="593531"/>
            <a:ext cx="579765" cy="6194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9FA1867-8C73-48C8-96A7-F4763583E47D}" type="slidenum">
              <a:rPr lang="it-IT" sz="2800" smtClean="0">
                <a:solidFill>
                  <a:prstClr val="white"/>
                </a:solidFill>
              </a:rPr>
              <a:pPr algn="ctr"/>
              <a:t>17</a:t>
            </a:fld>
            <a:endParaRPr lang="it-IT" sz="2800" dirty="0">
              <a:solidFill>
                <a:prstClr val="white"/>
              </a:solidFill>
            </a:endParaRP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xmlns="" id="{796690ED-978D-4BD0-BC5D-9CC9FF7B1D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2"/>
          <a:stretch/>
        </p:blipFill>
        <p:spPr>
          <a:xfrm flipH="1">
            <a:off x="6692254" y="5533461"/>
            <a:ext cx="5496733" cy="1337517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xmlns="" id="{503E5F84-D79C-4E36-A29D-68C2D6453A0A}"/>
              </a:ext>
            </a:extLst>
          </p:cNvPr>
          <p:cNvSpPr txBox="1"/>
          <p:nvPr/>
        </p:nvSpPr>
        <p:spPr>
          <a:xfrm>
            <a:off x="601050" y="2292122"/>
            <a:ext cx="5745889" cy="33239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 fontAlgn="base"/>
            <a:r>
              <a:rPr lang="it-IT" sz="2400" b="1" i="1" dirty="0">
                <a:solidFill>
                  <a:prstClr val="black"/>
                </a:solidFill>
              </a:rPr>
              <a:t>Ad una lettura superficiale degli articoli del decreto liquidità sembra quindi che come CEO non mi debba preoccupare delle responsabilità conseguenti a perdite, valutazioni di bilancio ed eventuale stato di crisi.</a:t>
            </a:r>
          </a:p>
          <a:p>
            <a:pPr algn="just" fontAlgn="base"/>
            <a:endParaRPr lang="it-IT" sz="2400" b="1" i="1" dirty="0">
              <a:solidFill>
                <a:prstClr val="black"/>
              </a:solidFill>
            </a:endParaRPr>
          </a:p>
          <a:p>
            <a:pPr algn="just" fontAlgn="base"/>
            <a:r>
              <a:rPr lang="it-IT" sz="2400" b="1" i="1" dirty="0">
                <a:solidFill>
                  <a:prstClr val="black"/>
                </a:solidFill>
              </a:rPr>
              <a:t>Ma sarà così?</a:t>
            </a:r>
            <a:r>
              <a:rPr lang="it-IT" sz="2400" i="1" dirty="0">
                <a:solidFill>
                  <a:prstClr val="black"/>
                </a:solidFill>
              </a:rPr>
              <a:t> </a:t>
            </a:r>
          </a:p>
          <a:p>
            <a:pPr algn="just" fontAlgn="base"/>
            <a:endParaRPr lang="it-IT" b="1" dirty="0">
              <a:solidFill>
                <a:prstClr val="black"/>
              </a:solidFill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xmlns="" id="{8FD280A5-36B0-40C4-ACC1-68C000DC7AE7}"/>
              </a:ext>
            </a:extLst>
          </p:cNvPr>
          <p:cNvSpPr txBox="1"/>
          <p:nvPr/>
        </p:nvSpPr>
        <p:spPr>
          <a:xfrm rot="5400000">
            <a:off x="9106630" y="3307676"/>
            <a:ext cx="4732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5B9BD5"/>
                </a:solidFill>
              </a:rPr>
              <a:t>Il rischio della bancarotta </a:t>
            </a:r>
          </a:p>
        </p:txBody>
      </p:sp>
      <p:pic>
        <p:nvPicPr>
          <p:cNvPr id="14" name="Immagine 1" descr="logo combinato-01">
            <a:extLst>
              <a:ext uri="{FF2B5EF4-FFF2-40B4-BE49-F238E27FC236}">
                <a16:creationId xmlns:a16="http://schemas.microsoft.com/office/drawing/2014/main" xmlns="" id="{AC7BD9FA-DED8-4070-8B72-068E4E1AF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22" y="113897"/>
            <a:ext cx="2328702" cy="922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69076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magine 20">
            <a:extLst>
              <a:ext uri="{FF2B5EF4-FFF2-40B4-BE49-F238E27FC236}">
                <a16:creationId xmlns:a16="http://schemas.microsoft.com/office/drawing/2014/main" xmlns="" id="{796690ED-978D-4BD0-BC5D-9CC9FF7B1D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2"/>
          <a:stretch/>
        </p:blipFill>
        <p:spPr>
          <a:xfrm flipH="1">
            <a:off x="6692254" y="5533461"/>
            <a:ext cx="5496733" cy="1337517"/>
          </a:xfrm>
          <a:prstGeom prst="rect">
            <a:avLst/>
          </a:prstGeom>
        </p:spPr>
      </p:pic>
      <p:sp>
        <p:nvSpPr>
          <p:cNvPr id="15" name="Elaborazione 14">
            <a:extLst>
              <a:ext uri="{FF2B5EF4-FFF2-40B4-BE49-F238E27FC236}">
                <a16:creationId xmlns:a16="http://schemas.microsoft.com/office/drawing/2014/main" xmlns="" id="{E3525D43-2C85-4493-A423-C7BAC205A565}"/>
              </a:ext>
            </a:extLst>
          </p:cNvPr>
          <p:cNvSpPr/>
          <p:nvPr/>
        </p:nvSpPr>
        <p:spPr>
          <a:xfrm rot="10800000">
            <a:off x="1735752" y="566114"/>
            <a:ext cx="5664977" cy="18000"/>
          </a:xfrm>
          <a:prstGeom prst="flowChartProcess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8" name="Elaborazione 17">
            <a:extLst>
              <a:ext uri="{FF2B5EF4-FFF2-40B4-BE49-F238E27FC236}">
                <a16:creationId xmlns:a16="http://schemas.microsoft.com/office/drawing/2014/main" xmlns="" id="{302E202F-D21A-407F-81EF-B34159EECCAE}"/>
              </a:ext>
            </a:extLst>
          </p:cNvPr>
          <p:cNvSpPr/>
          <p:nvPr/>
        </p:nvSpPr>
        <p:spPr>
          <a:xfrm rot="16200000">
            <a:off x="-2345444" y="3648075"/>
            <a:ext cx="5266481" cy="18000"/>
          </a:xfrm>
          <a:prstGeom prst="flowChartProcess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xmlns="" id="{52FE6824-57D8-4B3B-8AD3-60E76947A86F}"/>
              </a:ext>
            </a:extLst>
          </p:cNvPr>
          <p:cNvSpPr/>
          <p:nvPr/>
        </p:nvSpPr>
        <p:spPr>
          <a:xfrm>
            <a:off x="11115813" y="-6778"/>
            <a:ext cx="678025" cy="114065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7" name="Segnaposto numero diapositiva 6">
            <a:extLst>
              <a:ext uri="{FF2B5EF4-FFF2-40B4-BE49-F238E27FC236}">
                <a16:creationId xmlns:a16="http://schemas.microsoft.com/office/drawing/2014/main" xmlns="" id="{E66C009E-1F32-44B6-A0CA-8E5CFBF5FAC7}"/>
              </a:ext>
            </a:extLst>
          </p:cNvPr>
          <p:cNvSpPr txBox="1">
            <a:spLocks/>
          </p:cNvSpPr>
          <p:nvPr/>
        </p:nvSpPr>
        <p:spPr>
          <a:xfrm>
            <a:off x="11174486" y="593531"/>
            <a:ext cx="579765" cy="6194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9FA1867-8C73-48C8-96A7-F4763583E47D}" type="slidenum">
              <a:rPr lang="it-IT" sz="2800" smtClean="0">
                <a:solidFill>
                  <a:prstClr val="white"/>
                </a:solidFill>
              </a:rPr>
              <a:pPr algn="ctr"/>
              <a:t>18</a:t>
            </a:fld>
            <a:endParaRPr lang="it-IT" sz="2800" dirty="0">
              <a:solidFill>
                <a:prstClr val="white"/>
              </a:solidFill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xmlns="" id="{8FD280A5-36B0-40C4-ACC1-68C000DC7AE7}"/>
              </a:ext>
            </a:extLst>
          </p:cNvPr>
          <p:cNvSpPr txBox="1"/>
          <p:nvPr/>
        </p:nvSpPr>
        <p:spPr>
          <a:xfrm rot="5400000">
            <a:off x="9106630" y="3307676"/>
            <a:ext cx="4732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5B9BD5"/>
                </a:solidFill>
              </a:rPr>
              <a:t>Il rischio della bancarotta 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xmlns="" id="{503E5F84-D79C-4E36-A29D-68C2D6453A0A}"/>
              </a:ext>
            </a:extLst>
          </p:cNvPr>
          <p:cNvSpPr txBox="1"/>
          <p:nvPr/>
        </p:nvSpPr>
        <p:spPr>
          <a:xfrm>
            <a:off x="534431" y="1274564"/>
            <a:ext cx="10119767" cy="35394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600" b="1" dirty="0">
                <a:solidFill>
                  <a:srgbClr val="444444"/>
                </a:solidFill>
                <a:latin typeface="Arial Unicode MS"/>
              </a:rPr>
              <a:t>Codice crisi d’impresa e BILANCIO 2020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1600" dirty="0">
              <a:solidFill>
                <a:srgbClr val="444444"/>
              </a:solidFill>
              <a:latin typeface="Arial Unicode MS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600" b="1" dirty="0">
                <a:solidFill>
                  <a:srgbClr val="444444"/>
                </a:solidFill>
                <a:latin typeface="Arial Unicode MS"/>
              </a:rPr>
              <a:t>Riprendiamo che cosa modifica l’art. 5 del DL liquidità</a:t>
            </a:r>
            <a:r>
              <a:rPr lang="it-IT" altLang="it-IT" sz="1600" dirty="0">
                <a:solidFill>
                  <a:srgbClr val="444444"/>
                </a:solidFill>
                <a:latin typeface="Arial Unicode MS"/>
              </a:rPr>
              <a:t>: All'articolo 389 del decreto legislativo 12 gennaio 2019, n. 14, il comma 1 </a:t>
            </a:r>
            <a:r>
              <a:rPr lang="it-IT" altLang="it-IT" sz="1600" dirty="0" err="1">
                <a:solidFill>
                  <a:srgbClr val="444444"/>
                </a:solidFill>
                <a:latin typeface="Arial Unicode MS"/>
              </a:rPr>
              <a:t>e'</a:t>
            </a:r>
            <a:r>
              <a:rPr lang="it-IT" altLang="it-IT" sz="1600" dirty="0">
                <a:solidFill>
                  <a:srgbClr val="444444"/>
                </a:solidFill>
                <a:latin typeface="Arial Unicode MS"/>
              </a:rPr>
              <a:t> sostituito dal seguente: «1. Il presente decreto entra in vigore il 1 settembre 2021, </a:t>
            </a:r>
            <a:r>
              <a:rPr lang="it-IT" altLang="it-IT" sz="1600" b="1" dirty="0">
                <a:solidFill>
                  <a:srgbClr val="FF0000"/>
                </a:solidFill>
                <a:latin typeface="Arial Unicode MS"/>
              </a:rPr>
              <a:t>salvo quanto previsto al </a:t>
            </a:r>
            <a:r>
              <a:rPr lang="it-IT" altLang="it-IT" sz="1600" b="1" u="sng" dirty="0">
                <a:solidFill>
                  <a:srgbClr val="FF0000"/>
                </a:solidFill>
                <a:latin typeface="Arial Unicode MS"/>
              </a:rPr>
              <a:t>comma 2.»</a:t>
            </a:r>
            <a:r>
              <a:rPr lang="it-IT" altLang="it-IT" sz="1600" b="1" dirty="0">
                <a:solidFill>
                  <a:srgbClr val="FF0000"/>
                </a:solidFill>
                <a:latin typeface="Arial Unicode MS"/>
              </a:rPr>
              <a:t>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1600" b="1" dirty="0">
              <a:solidFill>
                <a:srgbClr val="FF0000"/>
              </a:solidFill>
              <a:latin typeface="Arial Unicode MS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1600" b="1" dirty="0">
              <a:solidFill>
                <a:srgbClr val="FF0000"/>
              </a:solidFill>
              <a:latin typeface="Arial Unicode MS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600" b="1" u="sng" dirty="0">
                <a:solidFill>
                  <a:srgbClr val="FF0000"/>
                </a:solidFill>
                <a:latin typeface="Arial Unicode MS"/>
              </a:rPr>
              <a:t>Cosa dice il comma 2: </a:t>
            </a:r>
            <a:endParaRPr lang="it-IT" altLang="it-IT" sz="1600" u="sng" dirty="0">
              <a:solidFill>
                <a:srgbClr val="444444"/>
              </a:solidFill>
              <a:latin typeface="Arial Unicode MS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600" dirty="0">
                <a:solidFill>
                  <a:prstClr val="black"/>
                </a:solidFill>
                <a:latin typeface="Arial Unicode MS"/>
              </a:rPr>
              <a:t>Gli articoli 27, comma 1, 350, 356, 357, 359, 363, 364, 366, </a:t>
            </a:r>
            <a:r>
              <a:rPr lang="it-IT" sz="1600" b="1" u="sng" dirty="0">
                <a:solidFill>
                  <a:prstClr val="black"/>
                </a:solidFill>
                <a:latin typeface="Arial Unicode MS"/>
              </a:rPr>
              <a:t>375, </a:t>
            </a:r>
            <a:r>
              <a:rPr lang="it-IT" sz="1600" dirty="0">
                <a:solidFill>
                  <a:prstClr val="black"/>
                </a:solidFill>
                <a:latin typeface="Arial Unicode MS"/>
              </a:rPr>
              <a:t>377,</a:t>
            </a:r>
            <a:r>
              <a:rPr lang="it-IT" sz="1600" b="1" u="sng" dirty="0">
                <a:solidFill>
                  <a:prstClr val="black"/>
                </a:solidFill>
                <a:latin typeface="Arial Unicode MS"/>
              </a:rPr>
              <a:t> 378, </a:t>
            </a:r>
            <a:r>
              <a:rPr lang="it-IT" sz="1600" dirty="0">
                <a:solidFill>
                  <a:prstClr val="black"/>
                </a:solidFill>
                <a:latin typeface="Arial Unicode MS"/>
              </a:rPr>
              <a:t>379, 385, 386, 387 e 388 entrano in vigore il trentesimo giorno successivo alla pubblicazione nella Gazzetta Ufficiale del presente decreto.</a:t>
            </a:r>
            <a:endParaRPr lang="it-IT" altLang="it-IT" sz="1600" dirty="0">
              <a:solidFill>
                <a:srgbClr val="444444"/>
              </a:solidFill>
              <a:latin typeface="Arial Unicode MS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1600" b="1" u="sng" dirty="0">
              <a:solidFill>
                <a:srgbClr val="444444"/>
              </a:solidFill>
              <a:latin typeface="Arial Unicode MS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1600" b="1" dirty="0">
              <a:solidFill>
                <a:srgbClr val="444444"/>
              </a:solidFill>
              <a:latin typeface="Arial Unicode MS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1600" dirty="0">
              <a:solidFill>
                <a:srgbClr val="444444"/>
              </a:solidFill>
              <a:latin typeface="Arial Unicode MS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1600" dirty="0">
              <a:solidFill>
                <a:srgbClr val="444444"/>
              </a:solidFill>
              <a:latin typeface="Arial Unicode MS"/>
            </a:endParaRP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xmlns="" id="{AD66D378-AFE4-4BD0-BADB-D4CAD6AFBD7D}"/>
              </a:ext>
            </a:extLst>
          </p:cNvPr>
          <p:cNvSpPr/>
          <p:nvPr/>
        </p:nvSpPr>
        <p:spPr>
          <a:xfrm>
            <a:off x="642471" y="4509253"/>
            <a:ext cx="10266748" cy="1267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xmlns="" id="{21D2DC3B-2B42-47CC-A7EF-92393A3C31D7}"/>
              </a:ext>
            </a:extLst>
          </p:cNvPr>
          <p:cNvSpPr/>
          <p:nvPr/>
        </p:nvSpPr>
        <p:spPr>
          <a:xfrm>
            <a:off x="948765" y="4830173"/>
            <a:ext cx="95883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altLang="it-IT" b="1" u="sng" dirty="0">
                <a:solidFill>
                  <a:prstClr val="white"/>
                </a:solidFill>
                <a:latin typeface="Arial" panose="020B0604020202020204" pitchFamily="34" charset="0"/>
              </a:rPr>
              <a:t>TRADUZIONE: UNA PARTE DEL CODICE DELLA CRISI E’ IN VIGORE DAL 16 MARZO 2019</a:t>
            </a:r>
            <a:r>
              <a:rPr lang="it-IT" altLang="it-IT" b="1" u="sng" dirty="0">
                <a:solidFill>
                  <a:prstClr val="white"/>
                </a:solidFill>
                <a:latin typeface="Arial Unicode MS"/>
              </a:rPr>
              <a:t> </a:t>
            </a:r>
            <a:endParaRPr lang="it-IT" dirty="0">
              <a:solidFill>
                <a:prstClr val="white"/>
              </a:solidFill>
            </a:endParaRPr>
          </a:p>
        </p:txBody>
      </p:sp>
      <p:pic>
        <p:nvPicPr>
          <p:cNvPr id="28" name="Immagine 1" descr="logo combinato-01">
            <a:extLst>
              <a:ext uri="{FF2B5EF4-FFF2-40B4-BE49-F238E27FC236}">
                <a16:creationId xmlns:a16="http://schemas.microsoft.com/office/drawing/2014/main" xmlns="" id="{E4801F39-E47F-49DF-96D0-A0C269041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22" y="113897"/>
            <a:ext cx="2328702" cy="922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93552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magine 20">
            <a:extLst>
              <a:ext uri="{FF2B5EF4-FFF2-40B4-BE49-F238E27FC236}">
                <a16:creationId xmlns:a16="http://schemas.microsoft.com/office/drawing/2014/main" xmlns="" id="{796690ED-978D-4BD0-BC5D-9CC9FF7B1D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2"/>
          <a:stretch/>
        </p:blipFill>
        <p:spPr>
          <a:xfrm flipH="1">
            <a:off x="6692254" y="5533461"/>
            <a:ext cx="5496733" cy="1337517"/>
          </a:xfrm>
          <a:prstGeom prst="rect">
            <a:avLst/>
          </a:prstGeom>
        </p:spPr>
      </p:pic>
      <p:sp>
        <p:nvSpPr>
          <p:cNvPr id="15" name="Elaborazione 14">
            <a:extLst>
              <a:ext uri="{FF2B5EF4-FFF2-40B4-BE49-F238E27FC236}">
                <a16:creationId xmlns:a16="http://schemas.microsoft.com/office/drawing/2014/main" xmlns="" id="{E3525D43-2C85-4493-A423-C7BAC205A565}"/>
              </a:ext>
            </a:extLst>
          </p:cNvPr>
          <p:cNvSpPr/>
          <p:nvPr/>
        </p:nvSpPr>
        <p:spPr>
          <a:xfrm rot="10800000">
            <a:off x="1735752" y="566114"/>
            <a:ext cx="5664977" cy="18000"/>
          </a:xfrm>
          <a:prstGeom prst="flowChartProcess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B683391A-9CBB-4641-AC1C-84DC40ECCBF3}"/>
              </a:ext>
            </a:extLst>
          </p:cNvPr>
          <p:cNvSpPr/>
          <p:nvPr/>
        </p:nvSpPr>
        <p:spPr>
          <a:xfrm>
            <a:off x="11782478" y="6085767"/>
            <a:ext cx="409522" cy="4748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8" name="Elaborazione 17">
            <a:extLst>
              <a:ext uri="{FF2B5EF4-FFF2-40B4-BE49-F238E27FC236}">
                <a16:creationId xmlns:a16="http://schemas.microsoft.com/office/drawing/2014/main" xmlns="" id="{302E202F-D21A-407F-81EF-B34159EECCAE}"/>
              </a:ext>
            </a:extLst>
          </p:cNvPr>
          <p:cNvSpPr/>
          <p:nvPr/>
        </p:nvSpPr>
        <p:spPr>
          <a:xfrm rot="16200000">
            <a:off x="-2345444" y="3648075"/>
            <a:ext cx="5266481" cy="18000"/>
          </a:xfrm>
          <a:prstGeom prst="flowChartProcess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xmlns="" id="{52FE6824-57D8-4B3B-8AD3-60E76947A86F}"/>
              </a:ext>
            </a:extLst>
          </p:cNvPr>
          <p:cNvSpPr/>
          <p:nvPr/>
        </p:nvSpPr>
        <p:spPr>
          <a:xfrm>
            <a:off x="11115813" y="-6778"/>
            <a:ext cx="678025" cy="114065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7" name="Segnaposto numero diapositiva 6">
            <a:extLst>
              <a:ext uri="{FF2B5EF4-FFF2-40B4-BE49-F238E27FC236}">
                <a16:creationId xmlns:a16="http://schemas.microsoft.com/office/drawing/2014/main" xmlns="" id="{E66C009E-1F32-44B6-A0CA-8E5CFBF5FAC7}"/>
              </a:ext>
            </a:extLst>
          </p:cNvPr>
          <p:cNvSpPr txBox="1">
            <a:spLocks/>
          </p:cNvSpPr>
          <p:nvPr/>
        </p:nvSpPr>
        <p:spPr>
          <a:xfrm>
            <a:off x="11174486" y="593531"/>
            <a:ext cx="579765" cy="6194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9FA1867-8C73-48C8-96A7-F4763583E47D}" type="slidenum">
              <a:rPr lang="it-IT" sz="2800" smtClean="0">
                <a:solidFill>
                  <a:prstClr val="white"/>
                </a:solidFill>
              </a:rPr>
              <a:pPr algn="ctr"/>
              <a:t>19</a:t>
            </a:fld>
            <a:endParaRPr lang="it-IT" sz="2800" dirty="0">
              <a:solidFill>
                <a:prstClr val="white"/>
              </a:solidFill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xmlns="" id="{8FD280A5-36B0-40C4-ACC1-68C000DC7AE7}"/>
              </a:ext>
            </a:extLst>
          </p:cNvPr>
          <p:cNvSpPr txBox="1"/>
          <p:nvPr/>
        </p:nvSpPr>
        <p:spPr>
          <a:xfrm rot="5400000">
            <a:off x="9106630" y="3307676"/>
            <a:ext cx="4732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5B9BD5"/>
                </a:solidFill>
              </a:rPr>
              <a:t>Il rischio della bancarotta 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xmlns="" id="{503E5F84-D79C-4E36-A29D-68C2D6453A0A}"/>
              </a:ext>
            </a:extLst>
          </p:cNvPr>
          <p:cNvSpPr txBox="1"/>
          <p:nvPr/>
        </p:nvSpPr>
        <p:spPr>
          <a:xfrm>
            <a:off x="534431" y="1274564"/>
            <a:ext cx="10119767" cy="526297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600" b="1" dirty="0">
                <a:solidFill>
                  <a:srgbClr val="444444"/>
                </a:solidFill>
                <a:latin typeface="Arial Unicode MS"/>
              </a:rPr>
              <a:t>Codice crisi d’impresa e RESPONSABILITA’ DEGLI AMMINISTRATORI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1600" dirty="0">
              <a:solidFill>
                <a:srgbClr val="444444"/>
              </a:solidFill>
              <a:latin typeface="Arial Unicode MS"/>
            </a:endParaRP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it-IT" altLang="it-IT" sz="1600" b="1" u="sng" dirty="0">
                <a:solidFill>
                  <a:srgbClr val="FF0000"/>
                </a:solidFill>
                <a:latin typeface="Arial Unicode MS"/>
              </a:rPr>
              <a:t>Art. 375 : modifica del 2086 del CC</a:t>
            </a:r>
            <a:r>
              <a:rPr lang="it-IT" altLang="it-IT" sz="1600" i="1" u="sng" dirty="0">
                <a:solidFill>
                  <a:prstClr val="white"/>
                </a:solidFill>
                <a:latin typeface="Arial" panose="020B0604020202020204" pitchFamily="34" charset="0"/>
              </a:rPr>
              <a:t>, che operi in forma societaria o collettiva, ha il dovere di istituire un </a:t>
            </a:r>
            <a:r>
              <a:rPr lang="it-IT" altLang="it-IT" sz="1600" b="1" i="1" u="sng" dirty="0">
                <a:solidFill>
                  <a:prstClr val="white"/>
                </a:solidFill>
                <a:latin typeface="Arial" panose="020B0604020202020204" pitchFamily="34" charset="0"/>
              </a:rPr>
              <a:t>assetto </a:t>
            </a:r>
            <a:r>
              <a:rPr lang="it-IT" sz="16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L'imprenditore, che operi in forma societaria o collettiva, ha il dovere di istituire un assetto organizzativo, amministrativo e contabile adeguato alla natura e alle dimensioni dell'impresa, anche in funzione della rilevazione tempestiva della crisi dell'impresa e della perdita della continuità aziendale</a:t>
            </a:r>
            <a:r>
              <a:rPr lang="it-IT" sz="1600" dirty="0">
                <a:solidFill>
                  <a:prstClr val="black"/>
                </a:solidFill>
              </a:rPr>
              <a:t>, </a:t>
            </a:r>
            <a:r>
              <a:rPr lang="it-IT" sz="1600" dirty="0" err="1">
                <a:solidFill>
                  <a:prstClr val="black"/>
                </a:solidFill>
              </a:rPr>
              <a:t>nonchè</a:t>
            </a:r>
            <a:r>
              <a:rPr lang="it-IT" sz="1600" dirty="0">
                <a:solidFill>
                  <a:prstClr val="black"/>
                </a:solidFill>
              </a:rPr>
              <a:t> di attivarsi senza indugio per l'adozione e l'attuazione di uno degli strumenti previsti dall'ordinamento per il superamento della crisi e il recupero della continuità aziendale</a:t>
            </a:r>
            <a:r>
              <a:rPr lang="it-IT" altLang="it-IT" sz="1600" dirty="0">
                <a:solidFill>
                  <a:prstClr val="black"/>
                </a:solidFill>
                <a:latin typeface="Arial" panose="020B0604020202020204" pitchFamily="34" charset="0"/>
              </a:rPr>
              <a:t>,</a:t>
            </a:r>
            <a:endParaRPr lang="it-IT" altLang="it-IT" sz="1600" b="1" u="sng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1600" dirty="0">
              <a:solidFill>
                <a:srgbClr val="444444"/>
              </a:solidFill>
              <a:latin typeface="Arial Unicode MS"/>
            </a:endParaRP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it-IT" altLang="it-IT" sz="1600" b="1" u="sng" dirty="0">
                <a:solidFill>
                  <a:srgbClr val="FF0000"/>
                </a:solidFill>
                <a:latin typeface="Arial Unicode MS"/>
              </a:rPr>
              <a:t>Art 378 : modifica del 2476 del CC</a:t>
            </a:r>
            <a:endParaRPr lang="it-IT" altLang="it-IT" sz="1600" dirty="0">
              <a:solidFill>
                <a:srgbClr val="444444"/>
              </a:solidFill>
              <a:latin typeface="Arial Unicode MS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600" b="1" u="sng" dirty="0">
                <a:solidFill>
                  <a:prstClr val="black"/>
                </a:solidFill>
                <a:latin typeface="Arial" panose="020B0604020202020204" pitchFamily="34" charset="0"/>
              </a:rPr>
              <a:t>	Gli amministratori rispondono verso i creditori sociali </a:t>
            </a:r>
            <a:r>
              <a:rPr lang="it-IT" altLang="it-IT" sz="1600" b="1" dirty="0">
                <a:solidFill>
                  <a:prstClr val="black"/>
                </a:solidFill>
                <a:latin typeface="Arial" panose="020B0604020202020204" pitchFamily="34" charset="0"/>
              </a:rPr>
              <a:t>per l'inosservanza degli obblighi inerenti alla conservazione </a:t>
            </a:r>
            <a:r>
              <a:rPr lang="it-IT" altLang="it-IT" sz="1600" b="1" u="sng" dirty="0">
                <a:solidFill>
                  <a:prstClr val="black"/>
                </a:solidFill>
                <a:latin typeface="Arial" panose="020B0604020202020204" pitchFamily="34" charset="0"/>
              </a:rPr>
              <a:t>dell'integrità del patrimonio </a:t>
            </a:r>
            <a:r>
              <a:rPr lang="it-IT" altLang="it-IT" sz="1600" b="1" dirty="0">
                <a:solidFill>
                  <a:prstClr val="black"/>
                </a:solidFill>
                <a:latin typeface="Arial" panose="020B0604020202020204" pitchFamily="34" charset="0"/>
              </a:rPr>
              <a:t>sociale. (Conseguenza di perdite, probabili nel 2020..)</a:t>
            </a:r>
            <a:endParaRPr lang="it-IT" altLang="it-IT" sz="16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it-IT" altLang="it-IT" sz="1600" dirty="0">
              <a:solidFill>
                <a:srgbClr val="444444"/>
              </a:solidFill>
              <a:latin typeface="Arial" panose="020B0604020202020204" pitchFamily="34" charset="0"/>
            </a:endParaRP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it-IT" altLang="it-IT" sz="1600" b="1" dirty="0">
                <a:solidFill>
                  <a:prstClr val="black"/>
                </a:solidFill>
                <a:latin typeface="Arial" panose="020B0604020202020204" pitchFamily="34" charset="0"/>
              </a:rPr>
              <a:t>Nomina degli organi di controllo </a:t>
            </a:r>
            <a:r>
              <a:rPr lang="it-IT" altLang="it-IT" sz="1600" dirty="0">
                <a:solidFill>
                  <a:prstClr val="black"/>
                </a:solidFill>
                <a:latin typeface="Arial" panose="020B0604020202020204" pitchFamily="34" charset="0"/>
              </a:rPr>
              <a:t>(Art. 379 )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1600" dirty="0">
              <a:solidFill>
                <a:srgbClr val="444444"/>
              </a:solidFill>
              <a:latin typeface="Arial" panose="020B060402020202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1600" dirty="0">
              <a:solidFill>
                <a:srgbClr val="444444"/>
              </a:solidFill>
              <a:latin typeface="Arial" panose="020B060402020202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1600" dirty="0">
              <a:solidFill>
                <a:srgbClr val="444444"/>
              </a:solidFill>
              <a:latin typeface="Arial" panose="020B060402020202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1600" dirty="0">
              <a:solidFill>
                <a:srgbClr val="444444"/>
              </a:solidFill>
              <a:latin typeface="Arial" panose="020B060402020202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1600" dirty="0">
              <a:solidFill>
                <a:srgbClr val="444444"/>
              </a:solidFill>
              <a:latin typeface="Arial" panose="020B060402020202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1600" dirty="0">
              <a:solidFill>
                <a:srgbClr val="444444"/>
              </a:solidFill>
              <a:latin typeface="Arial Unicode MS"/>
            </a:endParaRP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xmlns="" id="{42897BBD-4640-4BD8-B093-E47A224FFD5F}"/>
              </a:ext>
            </a:extLst>
          </p:cNvPr>
          <p:cNvSpPr/>
          <p:nvPr/>
        </p:nvSpPr>
        <p:spPr>
          <a:xfrm>
            <a:off x="642471" y="4509253"/>
            <a:ext cx="10266748" cy="1267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xmlns="" id="{60654CAE-10A1-4527-AD3B-516108BDBCB2}"/>
              </a:ext>
            </a:extLst>
          </p:cNvPr>
          <p:cNvSpPr/>
          <p:nvPr/>
        </p:nvSpPr>
        <p:spPr>
          <a:xfrm>
            <a:off x="11934878" y="5497091"/>
            <a:ext cx="409522" cy="4748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xmlns="" id="{4143C1FA-3A6F-4115-92A9-ADCD91289E4F}"/>
              </a:ext>
            </a:extLst>
          </p:cNvPr>
          <p:cNvSpPr/>
          <p:nvPr/>
        </p:nvSpPr>
        <p:spPr>
          <a:xfrm>
            <a:off x="930836" y="4746504"/>
            <a:ext cx="95883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altLang="it-IT" b="1" u="sng" dirty="0">
                <a:solidFill>
                  <a:prstClr val="white"/>
                </a:solidFill>
                <a:latin typeface="Arial" panose="020B0604020202020204" pitchFamily="34" charset="0"/>
              </a:rPr>
              <a:t>Gli obblighi di base della Codice della Crisi e le gravi conseguenze per i </a:t>
            </a:r>
            <a:r>
              <a:rPr lang="it-IT" altLang="it-IT" sz="1600" b="1" u="sng" dirty="0">
                <a:solidFill>
                  <a:prstClr val="white"/>
                </a:solidFill>
                <a:latin typeface="Arial" panose="020B0604020202020204" pitchFamily="34" charset="0"/>
              </a:rPr>
              <a:t>CEO</a:t>
            </a:r>
            <a:r>
              <a:rPr lang="it-IT" altLang="it-IT" b="1" u="sng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</a:p>
          <a:p>
            <a:pPr algn="ctr"/>
            <a:r>
              <a:rPr lang="it-IT" altLang="it-IT" b="1" u="sng" dirty="0">
                <a:solidFill>
                  <a:prstClr val="white"/>
                </a:solidFill>
                <a:latin typeface="Arial" panose="020B0604020202020204" pitchFamily="34" charset="0"/>
              </a:rPr>
              <a:t>sono in vigore da marzo 2019</a:t>
            </a: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xmlns="" id="{4ED545CA-0B87-499B-AD2E-B85B3C239E1E}"/>
              </a:ext>
            </a:extLst>
          </p:cNvPr>
          <p:cNvSpPr/>
          <p:nvPr/>
        </p:nvSpPr>
        <p:spPr>
          <a:xfrm>
            <a:off x="3609788" y="5038163"/>
            <a:ext cx="4261224" cy="39104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pic>
        <p:nvPicPr>
          <p:cNvPr id="25" name="Immagine 1" descr="logo combinato-01">
            <a:extLst>
              <a:ext uri="{FF2B5EF4-FFF2-40B4-BE49-F238E27FC236}">
                <a16:creationId xmlns:a16="http://schemas.microsoft.com/office/drawing/2014/main" xmlns="" id="{137908CA-46EA-44C3-9CAE-FD32D10C5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22" y="113897"/>
            <a:ext cx="2328702" cy="922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3238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laborazione 14">
            <a:extLst>
              <a:ext uri="{FF2B5EF4-FFF2-40B4-BE49-F238E27FC236}">
                <a16:creationId xmlns:a16="http://schemas.microsoft.com/office/drawing/2014/main" xmlns="" id="{E3525D43-2C85-4493-A423-C7BAC205A565}"/>
              </a:ext>
            </a:extLst>
          </p:cNvPr>
          <p:cNvSpPr/>
          <p:nvPr/>
        </p:nvSpPr>
        <p:spPr>
          <a:xfrm rot="10800000">
            <a:off x="1735752" y="566114"/>
            <a:ext cx="5664977" cy="18000"/>
          </a:xfrm>
          <a:prstGeom prst="flowChartProcess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B683391A-9CBB-4641-AC1C-84DC40ECCBF3}"/>
              </a:ext>
            </a:extLst>
          </p:cNvPr>
          <p:cNvSpPr/>
          <p:nvPr/>
        </p:nvSpPr>
        <p:spPr>
          <a:xfrm>
            <a:off x="11782478" y="6085767"/>
            <a:ext cx="409522" cy="4748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Elaborazione 17">
            <a:extLst>
              <a:ext uri="{FF2B5EF4-FFF2-40B4-BE49-F238E27FC236}">
                <a16:creationId xmlns:a16="http://schemas.microsoft.com/office/drawing/2014/main" xmlns="" id="{302E202F-D21A-407F-81EF-B34159EECCAE}"/>
              </a:ext>
            </a:extLst>
          </p:cNvPr>
          <p:cNvSpPr/>
          <p:nvPr/>
        </p:nvSpPr>
        <p:spPr>
          <a:xfrm rot="16200000">
            <a:off x="-2345444" y="3648075"/>
            <a:ext cx="5266481" cy="18000"/>
          </a:xfrm>
          <a:prstGeom prst="flowChartProcess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xmlns="" id="{52FE6824-57D8-4B3B-8AD3-60E76947A86F}"/>
              </a:ext>
            </a:extLst>
          </p:cNvPr>
          <p:cNvSpPr/>
          <p:nvPr/>
        </p:nvSpPr>
        <p:spPr>
          <a:xfrm>
            <a:off x="11115813" y="-6778"/>
            <a:ext cx="678025" cy="114065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Segnaposto numero diapositiva 6">
            <a:extLst>
              <a:ext uri="{FF2B5EF4-FFF2-40B4-BE49-F238E27FC236}">
                <a16:creationId xmlns:a16="http://schemas.microsoft.com/office/drawing/2014/main" xmlns="" id="{E66C009E-1F32-44B6-A0CA-8E5CFBF5FAC7}"/>
              </a:ext>
            </a:extLst>
          </p:cNvPr>
          <p:cNvSpPr txBox="1">
            <a:spLocks/>
          </p:cNvSpPr>
          <p:nvPr/>
        </p:nvSpPr>
        <p:spPr>
          <a:xfrm>
            <a:off x="11174486" y="593531"/>
            <a:ext cx="579765" cy="6194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9FA1867-8C73-48C8-96A7-F4763583E47D}" type="slidenum">
              <a:rPr lang="it-IT" sz="2800" smtClean="0">
                <a:solidFill>
                  <a:schemeClr val="bg1"/>
                </a:solidFill>
              </a:rPr>
              <a:pPr algn="ctr"/>
              <a:t>2</a:t>
            </a:fld>
            <a:endParaRPr lang="it-IT" sz="2800" dirty="0">
              <a:solidFill>
                <a:schemeClr val="bg1"/>
              </a:solidFill>
            </a:endParaRP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xmlns="" id="{796690ED-978D-4BD0-BC5D-9CC9FF7B1D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2"/>
          <a:stretch/>
        </p:blipFill>
        <p:spPr>
          <a:xfrm flipH="1">
            <a:off x="6692254" y="5533461"/>
            <a:ext cx="5496733" cy="1337517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xmlns="" id="{8259F441-E01A-4D42-8785-618A067805B4}"/>
              </a:ext>
            </a:extLst>
          </p:cNvPr>
          <p:cNvSpPr txBox="1"/>
          <p:nvPr/>
        </p:nvSpPr>
        <p:spPr>
          <a:xfrm>
            <a:off x="819838" y="2490707"/>
            <a:ext cx="666289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it-IT" sz="5400" b="1" dirty="0">
                <a:solidFill>
                  <a:srgbClr val="0070C0"/>
                </a:solidFill>
              </a:rPr>
              <a:t>IL DECRETO RILANCIO </a:t>
            </a:r>
          </a:p>
          <a:p>
            <a:pPr lvl="0" algn="ctr">
              <a:defRPr/>
            </a:pPr>
            <a:r>
              <a:rPr lang="it-IT" sz="5400" b="1" dirty="0">
                <a:solidFill>
                  <a:srgbClr val="0070C0"/>
                </a:solidFill>
              </a:rPr>
              <a:t>IN PILLOLE</a:t>
            </a:r>
            <a:endParaRPr lang="it-IT" sz="5400" b="1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lvl="0" algn="just">
              <a:defRPr/>
            </a:pPr>
            <a:endParaRPr lang="it-IT" sz="1600" b="1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lvl="0" algn="just">
              <a:defRPr/>
            </a:pPr>
            <a:endParaRPr lang="it-IT" sz="1600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marL="285750" lvl="0" indent="-285750" algn="just">
              <a:buFontTx/>
              <a:buChar char="-"/>
              <a:defRPr/>
            </a:pPr>
            <a:endParaRPr lang="it-IT" sz="1600" dirty="0">
              <a:solidFill>
                <a:prstClr val="black"/>
              </a:solidFill>
            </a:endParaRPr>
          </a:p>
        </p:txBody>
      </p:sp>
      <p:pic>
        <p:nvPicPr>
          <p:cNvPr id="19" name="Immagine 1" descr="logo combinato-01">
            <a:extLst>
              <a:ext uri="{FF2B5EF4-FFF2-40B4-BE49-F238E27FC236}">
                <a16:creationId xmlns:a16="http://schemas.microsoft.com/office/drawing/2014/main" xmlns="" id="{A1A1FC9E-A149-429B-B891-2F094B0C7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22" y="113897"/>
            <a:ext cx="2328702" cy="922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Restart Button: immagini, foto stock e grafica vettoriale ...">
            <a:extLst>
              <a:ext uri="{FF2B5EF4-FFF2-40B4-BE49-F238E27FC236}">
                <a16:creationId xmlns:a16="http://schemas.microsoft.com/office/drawing/2014/main" xmlns="" id="{A13A578A-8C65-4D3C-A9D5-14F8A4BEC2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96"/>
          <a:stretch/>
        </p:blipFill>
        <p:spPr bwMode="auto">
          <a:xfrm>
            <a:off x="7318272" y="1688733"/>
            <a:ext cx="3797541" cy="360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3157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magine 20">
            <a:extLst>
              <a:ext uri="{FF2B5EF4-FFF2-40B4-BE49-F238E27FC236}">
                <a16:creationId xmlns:a16="http://schemas.microsoft.com/office/drawing/2014/main" xmlns="" id="{796690ED-978D-4BD0-BC5D-9CC9FF7B1D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2"/>
          <a:stretch/>
        </p:blipFill>
        <p:spPr>
          <a:xfrm flipH="1">
            <a:off x="6692254" y="5533461"/>
            <a:ext cx="5496733" cy="1337517"/>
          </a:xfrm>
          <a:prstGeom prst="rect">
            <a:avLst/>
          </a:prstGeom>
        </p:spPr>
      </p:pic>
      <p:sp>
        <p:nvSpPr>
          <p:cNvPr id="15" name="Elaborazione 14">
            <a:extLst>
              <a:ext uri="{FF2B5EF4-FFF2-40B4-BE49-F238E27FC236}">
                <a16:creationId xmlns:a16="http://schemas.microsoft.com/office/drawing/2014/main" xmlns="" id="{E3525D43-2C85-4493-A423-C7BAC205A565}"/>
              </a:ext>
            </a:extLst>
          </p:cNvPr>
          <p:cNvSpPr/>
          <p:nvPr/>
        </p:nvSpPr>
        <p:spPr>
          <a:xfrm rot="10800000">
            <a:off x="1735752" y="566114"/>
            <a:ext cx="5664977" cy="18000"/>
          </a:xfrm>
          <a:prstGeom prst="flowChartProcess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B683391A-9CBB-4641-AC1C-84DC40ECCBF3}"/>
              </a:ext>
            </a:extLst>
          </p:cNvPr>
          <p:cNvSpPr/>
          <p:nvPr/>
        </p:nvSpPr>
        <p:spPr>
          <a:xfrm>
            <a:off x="11782478" y="6085767"/>
            <a:ext cx="409522" cy="4748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8" name="Elaborazione 17">
            <a:extLst>
              <a:ext uri="{FF2B5EF4-FFF2-40B4-BE49-F238E27FC236}">
                <a16:creationId xmlns:a16="http://schemas.microsoft.com/office/drawing/2014/main" xmlns="" id="{302E202F-D21A-407F-81EF-B34159EECCAE}"/>
              </a:ext>
            </a:extLst>
          </p:cNvPr>
          <p:cNvSpPr/>
          <p:nvPr/>
        </p:nvSpPr>
        <p:spPr>
          <a:xfrm rot="16200000">
            <a:off x="-2345444" y="3648075"/>
            <a:ext cx="5266481" cy="18000"/>
          </a:xfrm>
          <a:prstGeom prst="flowChartProcess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xmlns="" id="{52FE6824-57D8-4B3B-8AD3-60E76947A86F}"/>
              </a:ext>
            </a:extLst>
          </p:cNvPr>
          <p:cNvSpPr/>
          <p:nvPr/>
        </p:nvSpPr>
        <p:spPr>
          <a:xfrm>
            <a:off x="11115813" y="-6778"/>
            <a:ext cx="678025" cy="114065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7" name="Segnaposto numero diapositiva 6">
            <a:extLst>
              <a:ext uri="{FF2B5EF4-FFF2-40B4-BE49-F238E27FC236}">
                <a16:creationId xmlns:a16="http://schemas.microsoft.com/office/drawing/2014/main" xmlns="" id="{E66C009E-1F32-44B6-A0CA-8E5CFBF5FAC7}"/>
              </a:ext>
            </a:extLst>
          </p:cNvPr>
          <p:cNvSpPr txBox="1">
            <a:spLocks/>
          </p:cNvSpPr>
          <p:nvPr/>
        </p:nvSpPr>
        <p:spPr>
          <a:xfrm>
            <a:off x="11174486" y="593531"/>
            <a:ext cx="579765" cy="6194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9FA1867-8C73-48C8-96A7-F4763583E47D}" type="slidenum">
              <a:rPr lang="it-IT" sz="2800" smtClean="0">
                <a:solidFill>
                  <a:prstClr val="white"/>
                </a:solidFill>
              </a:rPr>
              <a:pPr algn="ctr"/>
              <a:t>20</a:t>
            </a:fld>
            <a:endParaRPr lang="it-IT" sz="2800" dirty="0">
              <a:solidFill>
                <a:prstClr val="white"/>
              </a:solidFill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xmlns="" id="{8FD280A5-36B0-40C4-ACC1-68C000DC7AE7}"/>
              </a:ext>
            </a:extLst>
          </p:cNvPr>
          <p:cNvSpPr txBox="1"/>
          <p:nvPr/>
        </p:nvSpPr>
        <p:spPr>
          <a:xfrm rot="5400000">
            <a:off x="9106630" y="3307676"/>
            <a:ext cx="4732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5B9BD5"/>
                </a:solidFill>
              </a:rPr>
              <a:t>Il rischio della bancarotta 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xmlns="" id="{503E5F84-D79C-4E36-A29D-68C2D6453A0A}"/>
              </a:ext>
            </a:extLst>
          </p:cNvPr>
          <p:cNvSpPr txBox="1"/>
          <p:nvPr/>
        </p:nvSpPr>
        <p:spPr>
          <a:xfrm>
            <a:off x="534432" y="1274564"/>
            <a:ext cx="4981710" cy="50167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600" b="1" dirty="0">
                <a:solidFill>
                  <a:srgbClr val="444444"/>
                </a:solidFill>
                <a:latin typeface="Arial Unicode MS"/>
              </a:rPr>
              <a:t>RISCHIO FALLIMENTO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1600" dirty="0">
              <a:solidFill>
                <a:srgbClr val="444444"/>
              </a:solidFill>
              <a:latin typeface="Arial Unicode MS"/>
            </a:endParaRPr>
          </a:p>
          <a:p>
            <a:pPr algn="just" fontAlgn="base"/>
            <a:r>
              <a:rPr lang="it-IT" sz="1600" b="1" dirty="0">
                <a:solidFill>
                  <a:prstClr val="black"/>
                </a:solidFill>
              </a:rPr>
              <a:t>Cosa succede se, </a:t>
            </a:r>
            <a:r>
              <a:rPr lang="it-IT" sz="1600" dirty="0">
                <a:solidFill>
                  <a:prstClr val="black"/>
                </a:solidFill>
              </a:rPr>
              <a:t>nonostante l’accesso al finanziamento, </a:t>
            </a:r>
            <a:r>
              <a:rPr lang="it-IT" sz="1600" b="1" dirty="0">
                <a:solidFill>
                  <a:prstClr val="black"/>
                </a:solidFill>
              </a:rPr>
              <a:t>l’impresa non riesce a superare la crisi e fallisce?</a:t>
            </a:r>
          </a:p>
          <a:p>
            <a:pPr algn="just" fontAlgn="base"/>
            <a:endParaRPr lang="it-IT" sz="1600" b="1" dirty="0">
              <a:solidFill>
                <a:prstClr val="black"/>
              </a:solidFill>
            </a:endParaRPr>
          </a:p>
          <a:p>
            <a:pPr algn="just" fontAlgn="base"/>
            <a:endParaRPr lang="it-IT" sz="1600" b="1" dirty="0">
              <a:solidFill>
                <a:prstClr val="black"/>
              </a:solidFill>
            </a:endParaRPr>
          </a:p>
          <a:p>
            <a:pPr algn="just" fontAlgn="base"/>
            <a:endParaRPr lang="it-IT" sz="1600" b="1" dirty="0">
              <a:solidFill>
                <a:prstClr val="black"/>
              </a:solidFill>
            </a:endParaRPr>
          </a:p>
          <a:p>
            <a:pPr algn="just" fontAlgn="base"/>
            <a:r>
              <a:rPr lang="it-IT" sz="1600" b="1" dirty="0">
                <a:solidFill>
                  <a:prstClr val="black"/>
                </a:solidFill>
              </a:rPr>
              <a:t>Il rischio (elevato) è che gli amministratori </a:t>
            </a:r>
            <a:r>
              <a:rPr lang="it-IT" sz="1600" dirty="0">
                <a:solidFill>
                  <a:prstClr val="black"/>
                </a:solidFill>
              </a:rPr>
              <a:t>delle imprese beneficiarie dei finanziamenti </a:t>
            </a:r>
            <a:r>
              <a:rPr lang="it-IT" sz="1600" b="1" dirty="0">
                <a:solidFill>
                  <a:prstClr val="black"/>
                </a:solidFill>
              </a:rPr>
              <a:t>siano chiamati a rispondere di bancarotta</a:t>
            </a:r>
          </a:p>
          <a:p>
            <a:pPr algn="just" fontAlgn="base"/>
            <a:r>
              <a:rPr lang="it-IT" sz="1600" b="1" dirty="0">
                <a:solidFill>
                  <a:prstClr val="black"/>
                </a:solidFill>
              </a:rPr>
              <a:t>Nel decreto 23 infatti </a:t>
            </a:r>
            <a:r>
              <a:rPr lang="it-IT" sz="1600" b="1" dirty="0">
                <a:solidFill>
                  <a:srgbClr val="FF0000"/>
                </a:solidFill>
              </a:rPr>
              <a:t>non ci sono deroghe al penale fallimentare!!!!</a:t>
            </a:r>
          </a:p>
          <a:p>
            <a:pPr algn="just" fontAlgn="base"/>
            <a:endParaRPr lang="it-IT" sz="1600" b="1" dirty="0">
              <a:solidFill>
                <a:srgbClr val="FF0000"/>
              </a:solidFill>
            </a:endParaRPr>
          </a:p>
          <a:p>
            <a:pPr algn="just" fontAlgn="base"/>
            <a:endParaRPr lang="it-IT" sz="1600" dirty="0">
              <a:solidFill>
                <a:srgbClr val="FF0000"/>
              </a:solidFill>
            </a:endParaRPr>
          </a:p>
          <a:p>
            <a:pPr algn="just" fontAlgn="base"/>
            <a:endParaRPr lang="it-IT" sz="1600" b="1" dirty="0">
              <a:solidFill>
                <a:prstClr val="black"/>
              </a:solidFill>
            </a:endParaRPr>
          </a:p>
          <a:p>
            <a:pPr algn="just" fontAlgn="base"/>
            <a:r>
              <a:rPr lang="it-IT" sz="1600" b="1" dirty="0">
                <a:solidFill>
                  <a:prstClr val="black"/>
                </a:solidFill>
              </a:rPr>
              <a:t>Nell'ipotesi di fallimento il </a:t>
            </a:r>
            <a:r>
              <a:rPr lang="it-IT" sz="1600" b="1" i="1" u="sng" dirty="0">
                <a:solidFill>
                  <a:srgbClr val="FF0000"/>
                </a:solidFill>
              </a:rPr>
              <a:t>gestore del Fondo di garanzia si insinuerà nella procedura concorsuale ed il curatore fallimentare sarà tenuto a denunciare l'amministratore dell’impresa per bancarotta</a:t>
            </a:r>
            <a:r>
              <a:rPr lang="it-IT" sz="1600" b="1" dirty="0">
                <a:solidFill>
                  <a:prstClr val="black"/>
                </a:solidFill>
              </a:rPr>
              <a:t>.</a:t>
            </a:r>
            <a:endParaRPr lang="it-IT" sz="1600" dirty="0">
              <a:solidFill>
                <a:prstClr val="black"/>
              </a:solidFill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1600" dirty="0">
              <a:solidFill>
                <a:srgbClr val="444444"/>
              </a:solidFill>
              <a:latin typeface="Arial Unicode MS"/>
            </a:endParaRPr>
          </a:p>
        </p:txBody>
      </p:sp>
      <p:pic>
        <p:nvPicPr>
          <p:cNvPr id="2052" name="Picture 4" descr="Bankruptcy Png 7 » Png Image - Go Bankrupt , Free Transparent ...">
            <a:extLst>
              <a:ext uri="{FF2B5EF4-FFF2-40B4-BE49-F238E27FC236}">
                <a16:creationId xmlns:a16="http://schemas.microsoft.com/office/drawing/2014/main" xmlns="" id="{3F03EB26-6BD2-462A-8FB8-D6149DF58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777" y="1417003"/>
            <a:ext cx="5218436" cy="402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Freccia in giù 18">
            <a:extLst>
              <a:ext uri="{FF2B5EF4-FFF2-40B4-BE49-F238E27FC236}">
                <a16:creationId xmlns:a16="http://schemas.microsoft.com/office/drawing/2014/main" xmlns="" id="{8F4C5156-17AF-4936-BB46-324A6202D124}"/>
              </a:ext>
            </a:extLst>
          </p:cNvPr>
          <p:cNvSpPr/>
          <p:nvPr/>
        </p:nvSpPr>
        <p:spPr>
          <a:xfrm>
            <a:off x="2638009" y="2432425"/>
            <a:ext cx="774556" cy="4629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23" name="Freccia in giù 22">
            <a:extLst>
              <a:ext uri="{FF2B5EF4-FFF2-40B4-BE49-F238E27FC236}">
                <a16:creationId xmlns:a16="http://schemas.microsoft.com/office/drawing/2014/main" xmlns="" id="{7C383C3A-BF38-4E65-9522-C291F6D54340}"/>
              </a:ext>
            </a:extLst>
          </p:cNvPr>
          <p:cNvSpPr/>
          <p:nvPr/>
        </p:nvSpPr>
        <p:spPr>
          <a:xfrm>
            <a:off x="2638009" y="4273178"/>
            <a:ext cx="774556" cy="4629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pic>
        <p:nvPicPr>
          <p:cNvPr id="24" name="Immagine 1" descr="logo combinato-01">
            <a:extLst>
              <a:ext uri="{FF2B5EF4-FFF2-40B4-BE49-F238E27FC236}">
                <a16:creationId xmlns:a16="http://schemas.microsoft.com/office/drawing/2014/main" xmlns="" id="{8E5E0B3C-AA3F-45C5-9E54-A3C1D666B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22" y="113897"/>
            <a:ext cx="2328702" cy="922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17462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magine 20">
            <a:extLst>
              <a:ext uri="{FF2B5EF4-FFF2-40B4-BE49-F238E27FC236}">
                <a16:creationId xmlns:a16="http://schemas.microsoft.com/office/drawing/2014/main" xmlns="" id="{796690ED-978D-4BD0-BC5D-9CC9FF7B1D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2"/>
          <a:stretch/>
        </p:blipFill>
        <p:spPr>
          <a:xfrm flipH="1">
            <a:off x="6692254" y="5533461"/>
            <a:ext cx="5496733" cy="1337517"/>
          </a:xfrm>
          <a:prstGeom prst="rect">
            <a:avLst/>
          </a:prstGeom>
        </p:spPr>
      </p:pic>
      <p:sp>
        <p:nvSpPr>
          <p:cNvPr id="15" name="Elaborazione 14">
            <a:extLst>
              <a:ext uri="{FF2B5EF4-FFF2-40B4-BE49-F238E27FC236}">
                <a16:creationId xmlns:a16="http://schemas.microsoft.com/office/drawing/2014/main" xmlns="" id="{E3525D43-2C85-4493-A423-C7BAC205A565}"/>
              </a:ext>
            </a:extLst>
          </p:cNvPr>
          <p:cNvSpPr/>
          <p:nvPr/>
        </p:nvSpPr>
        <p:spPr>
          <a:xfrm rot="10800000">
            <a:off x="1735752" y="566114"/>
            <a:ext cx="5664977" cy="18000"/>
          </a:xfrm>
          <a:prstGeom prst="flowChartProcess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B683391A-9CBB-4641-AC1C-84DC40ECCBF3}"/>
              </a:ext>
            </a:extLst>
          </p:cNvPr>
          <p:cNvSpPr/>
          <p:nvPr/>
        </p:nvSpPr>
        <p:spPr>
          <a:xfrm>
            <a:off x="11782478" y="6085767"/>
            <a:ext cx="409522" cy="4748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8" name="Elaborazione 17">
            <a:extLst>
              <a:ext uri="{FF2B5EF4-FFF2-40B4-BE49-F238E27FC236}">
                <a16:creationId xmlns:a16="http://schemas.microsoft.com/office/drawing/2014/main" xmlns="" id="{302E202F-D21A-407F-81EF-B34159EECCAE}"/>
              </a:ext>
            </a:extLst>
          </p:cNvPr>
          <p:cNvSpPr/>
          <p:nvPr/>
        </p:nvSpPr>
        <p:spPr>
          <a:xfrm rot="16200000">
            <a:off x="-2345444" y="3648075"/>
            <a:ext cx="5266481" cy="18000"/>
          </a:xfrm>
          <a:prstGeom prst="flowChartProcess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xmlns="" id="{52FE6824-57D8-4B3B-8AD3-60E76947A86F}"/>
              </a:ext>
            </a:extLst>
          </p:cNvPr>
          <p:cNvSpPr/>
          <p:nvPr/>
        </p:nvSpPr>
        <p:spPr>
          <a:xfrm>
            <a:off x="11115813" y="-6778"/>
            <a:ext cx="678025" cy="114065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7" name="Segnaposto numero diapositiva 6">
            <a:extLst>
              <a:ext uri="{FF2B5EF4-FFF2-40B4-BE49-F238E27FC236}">
                <a16:creationId xmlns:a16="http://schemas.microsoft.com/office/drawing/2014/main" xmlns="" id="{E66C009E-1F32-44B6-A0CA-8E5CFBF5FAC7}"/>
              </a:ext>
            </a:extLst>
          </p:cNvPr>
          <p:cNvSpPr txBox="1">
            <a:spLocks/>
          </p:cNvSpPr>
          <p:nvPr/>
        </p:nvSpPr>
        <p:spPr>
          <a:xfrm>
            <a:off x="11174486" y="593531"/>
            <a:ext cx="579765" cy="6194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9FA1867-8C73-48C8-96A7-F4763583E47D}" type="slidenum">
              <a:rPr lang="it-IT" sz="2800" smtClean="0">
                <a:solidFill>
                  <a:prstClr val="white"/>
                </a:solidFill>
              </a:rPr>
              <a:pPr algn="ctr"/>
              <a:t>21</a:t>
            </a:fld>
            <a:endParaRPr lang="it-IT" sz="2800" dirty="0">
              <a:solidFill>
                <a:prstClr val="white"/>
              </a:solidFill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xmlns="" id="{8FD280A5-36B0-40C4-ACC1-68C000DC7AE7}"/>
              </a:ext>
            </a:extLst>
          </p:cNvPr>
          <p:cNvSpPr txBox="1"/>
          <p:nvPr/>
        </p:nvSpPr>
        <p:spPr>
          <a:xfrm rot="5400000">
            <a:off x="9106630" y="3307676"/>
            <a:ext cx="4732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5B9BD5"/>
                </a:solidFill>
              </a:rPr>
              <a:t>Il rischio della bancarotta 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xmlns="" id="{503E5F84-D79C-4E36-A29D-68C2D6453A0A}"/>
              </a:ext>
            </a:extLst>
          </p:cNvPr>
          <p:cNvSpPr txBox="1"/>
          <p:nvPr/>
        </p:nvSpPr>
        <p:spPr>
          <a:xfrm>
            <a:off x="534431" y="1274564"/>
            <a:ext cx="10091661" cy="329320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1600" b="1" dirty="0">
              <a:solidFill>
                <a:srgbClr val="444444"/>
              </a:solidFill>
              <a:latin typeface="Arial Unicode MS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1600" dirty="0">
              <a:solidFill>
                <a:srgbClr val="444444"/>
              </a:solidFill>
              <a:latin typeface="Arial Unicode MS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1600" dirty="0">
              <a:solidFill>
                <a:srgbClr val="444444"/>
              </a:solidFill>
              <a:latin typeface="Arial Unicode MS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1600" dirty="0">
              <a:solidFill>
                <a:srgbClr val="444444"/>
              </a:solidFill>
              <a:latin typeface="Arial Unicode MS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1600" dirty="0">
              <a:solidFill>
                <a:srgbClr val="444444"/>
              </a:solidFill>
              <a:latin typeface="Arial Unicode MS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1600" dirty="0">
              <a:solidFill>
                <a:srgbClr val="444444"/>
              </a:solidFill>
              <a:latin typeface="Arial Unicode MS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1600" dirty="0">
              <a:solidFill>
                <a:srgbClr val="444444"/>
              </a:solidFill>
              <a:latin typeface="Arial Unicode MS"/>
            </a:endParaRPr>
          </a:p>
          <a:p>
            <a:pPr algn="just" fontAlgn="base"/>
            <a:endParaRPr lang="it-IT" sz="1600" b="1" dirty="0">
              <a:solidFill>
                <a:prstClr val="black"/>
              </a:solidFill>
            </a:endParaRPr>
          </a:p>
          <a:p>
            <a:pPr algn="just" fontAlgn="base"/>
            <a:endParaRPr lang="it-IT" sz="1600" b="1" dirty="0">
              <a:solidFill>
                <a:prstClr val="black"/>
              </a:solidFill>
            </a:endParaRPr>
          </a:p>
          <a:p>
            <a:pPr algn="just" fontAlgn="base"/>
            <a:endParaRPr lang="it-IT" sz="1600" b="1" dirty="0">
              <a:solidFill>
                <a:prstClr val="black"/>
              </a:solidFill>
            </a:endParaRPr>
          </a:p>
          <a:p>
            <a:pPr algn="just" fontAlgn="base"/>
            <a:endParaRPr lang="it-IT" altLang="it-IT" sz="1600" b="1" u="sng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just" fontAlgn="base"/>
            <a:endParaRPr lang="it-IT" sz="1600" dirty="0">
              <a:solidFill>
                <a:srgbClr val="FF0000"/>
              </a:solidFill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1600" dirty="0">
              <a:solidFill>
                <a:srgbClr val="444444"/>
              </a:solidFill>
              <a:latin typeface="Arial Unicode MS"/>
            </a:endParaRPr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xmlns="" id="{B11D2A22-688A-41C6-A2AA-BBB43823338A}"/>
              </a:ext>
            </a:extLst>
          </p:cNvPr>
          <p:cNvSpPr/>
          <p:nvPr/>
        </p:nvSpPr>
        <p:spPr>
          <a:xfrm>
            <a:off x="1565908" y="2532757"/>
            <a:ext cx="8362838" cy="8962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xmlns="" id="{7BCA509B-04EF-42AF-B149-F4411F1D7E08}"/>
              </a:ext>
            </a:extLst>
          </p:cNvPr>
          <p:cNvSpPr/>
          <p:nvPr/>
        </p:nvSpPr>
        <p:spPr>
          <a:xfrm>
            <a:off x="840725" y="2765175"/>
            <a:ext cx="95883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altLang="it-IT" b="1" u="sng" dirty="0">
                <a:solidFill>
                  <a:prstClr val="white"/>
                </a:solidFill>
                <a:latin typeface="Arial" panose="020B0604020202020204" pitchFamily="34" charset="0"/>
              </a:rPr>
              <a:t>QUINDI COSA DEVO FARE?</a:t>
            </a:r>
          </a:p>
        </p:txBody>
      </p:sp>
      <p:pic>
        <p:nvPicPr>
          <p:cNvPr id="6152" name="Picture 8" descr="Download Free png Download Free png Question mark PNG, Download ...">
            <a:extLst>
              <a:ext uri="{FF2B5EF4-FFF2-40B4-BE49-F238E27FC236}">
                <a16:creationId xmlns:a16="http://schemas.microsoft.com/office/drawing/2014/main" xmlns="" id="{64414A7F-9B80-458C-BC7B-2040F3B85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082" y="628125"/>
            <a:ext cx="2597669" cy="171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Immagine 1" descr="logo combinato-01">
            <a:extLst>
              <a:ext uri="{FF2B5EF4-FFF2-40B4-BE49-F238E27FC236}">
                <a16:creationId xmlns:a16="http://schemas.microsoft.com/office/drawing/2014/main" xmlns="" id="{9C97DAD3-9D44-4C3E-8209-BB325F7E0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22" y="113897"/>
            <a:ext cx="2328702" cy="922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29167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magine 20">
            <a:extLst>
              <a:ext uri="{FF2B5EF4-FFF2-40B4-BE49-F238E27FC236}">
                <a16:creationId xmlns:a16="http://schemas.microsoft.com/office/drawing/2014/main" xmlns="" id="{796690ED-978D-4BD0-BC5D-9CC9FF7B1D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2"/>
          <a:stretch/>
        </p:blipFill>
        <p:spPr>
          <a:xfrm flipH="1">
            <a:off x="6692254" y="5533461"/>
            <a:ext cx="5496733" cy="1337517"/>
          </a:xfrm>
          <a:prstGeom prst="rect">
            <a:avLst/>
          </a:prstGeom>
        </p:spPr>
      </p:pic>
      <p:sp>
        <p:nvSpPr>
          <p:cNvPr id="15" name="Elaborazione 14">
            <a:extLst>
              <a:ext uri="{FF2B5EF4-FFF2-40B4-BE49-F238E27FC236}">
                <a16:creationId xmlns:a16="http://schemas.microsoft.com/office/drawing/2014/main" xmlns="" id="{E3525D43-2C85-4493-A423-C7BAC205A565}"/>
              </a:ext>
            </a:extLst>
          </p:cNvPr>
          <p:cNvSpPr/>
          <p:nvPr/>
        </p:nvSpPr>
        <p:spPr>
          <a:xfrm rot="10800000">
            <a:off x="1735752" y="566114"/>
            <a:ext cx="5664977" cy="18000"/>
          </a:xfrm>
          <a:prstGeom prst="flowChartProcess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B683391A-9CBB-4641-AC1C-84DC40ECCBF3}"/>
              </a:ext>
            </a:extLst>
          </p:cNvPr>
          <p:cNvSpPr/>
          <p:nvPr/>
        </p:nvSpPr>
        <p:spPr>
          <a:xfrm>
            <a:off x="11782478" y="6085767"/>
            <a:ext cx="409522" cy="4748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8" name="Elaborazione 17">
            <a:extLst>
              <a:ext uri="{FF2B5EF4-FFF2-40B4-BE49-F238E27FC236}">
                <a16:creationId xmlns:a16="http://schemas.microsoft.com/office/drawing/2014/main" xmlns="" id="{302E202F-D21A-407F-81EF-B34159EECCAE}"/>
              </a:ext>
            </a:extLst>
          </p:cNvPr>
          <p:cNvSpPr/>
          <p:nvPr/>
        </p:nvSpPr>
        <p:spPr>
          <a:xfrm rot="16200000">
            <a:off x="-2345444" y="3648075"/>
            <a:ext cx="5266481" cy="18000"/>
          </a:xfrm>
          <a:prstGeom prst="flowChartProcess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xmlns="" id="{52FE6824-57D8-4B3B-8AD3-60E76947A86F}"/>
              </a:ext>
            </a:extLst>
          </p:cNvPr>
          <p:cNvSpPr/>
          <p:nvPr/>
        </p:nvSpPr>
        <p:spPr>
          <a:xfrm>
            <a:off x="11115813" y="-6778"/>
            <a:ext cx="678025" cy="114065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7" name="Segnaposto numero diapositiva 6">
            <a:extLst>
              <a:ext uri="{FF2B5EF4-FFF2-40B4-BE49-F238E27FC236}">
                <a16:creationId xmlns:a16="http://schemas.microsoft.com/office/drawing/2014/main" xmlns="" id="{E66C009E-1F32-44B6-A0CA-8E5CFBF5FAC7}"/>
              </a:ext>
            </a:extLst>
          </p:cNvPr>
          <p:cNvSpPr txBox="1">
            <a:spLocks/>
          </p:cNvSpPr>
          <p:nvPr/>
        </p:nvSpPr>
        <p:spPr>
          <a:xfrm>
            <a:off x="11174486" y="593531"/>
            <a:ext cx="579765" cy="6194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9FA1867-8C73-48C8-96A7-F4763583E47D}" type="slidenum">
              <a:rPr lang="it-IT" sz="2800" smtClean="0">
                <a:solidFill>
                  <a:prstClr val="white"/>
                </a:solidFill>
              </a:rPr>
              <a:pPr algn="ctr"/>
              <a:t>22</a:t>
            </a:fld>
            <a:endParaRPr lang="it-IT" sz="2800" dirty="0">
              <a:solidFill>
                <a:prstClr val="white"/>
              </a:solidFill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xmlns="" id="{8FD280A5-36B0-40C4-ACC1-68C000DC7AE7}"/>
              </a:ext>
            </a:extLst>
          </p:cNvPr>
          <p:cNvSpPr txBox="1"/>
          <p:nvPr/>
        </p:nvSpPr>
        <p:spPr>
          <a:xfrm rot="5400000">
            <a:off x="9106630" y="3307676"/>
            <a:ext cx="4732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5B9BD5"/>
                </a:solidFill>
              </a:rPr>
              <a:t>Il rischio della bancarotta 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xmlns="" id="{503E5F84-D79C-4E36-A29D-68C2D6453A0A}"/>
              </a:ext>
            </a:extLst>
          </p:cNvPr>
          <p:cNvSpPr txBox="1"/>
          <p:nvPr/>
        </p:nvSpPr>
        <p:spPr>
          <a:xfrm>
            <a:off x="495192" y="1404039"/>
            <a:ext cx="10091661" cy="44627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600" b="1" dirty="0">
                <a:solidFill>
                  <a:srgbClr val="444444"/>
                </a:solidFill>
                <a:latin typeface="Arial Unicode MS"/>
              </a:rPr>
              <a:t>COME TUTELARSI </a:t>
            </a:r>
            <a:r>
              <a:rPr lang="it-IT" altLang="it-IT" sz="1600" b="1" dirty="0">
                <a:solidFill>
                  <a:srgbClr val="444444"/>
                </a:solidFill>
                <a:latin typeface="Arial Unicode MS"/>
                <a:sym typeface="Wingdings" panose="05000000000000000000" pitchFamily="2" charset="2"/>
              </a:rPr>
              <a:t></a:t>
            </a:r>
            <a:endParaRPr lang="it-IT" altLang="it-IT" sz="1600" b="1" dirty="0">
              <a:solidFill>
                <a:srgbClr val="444444"/>
              </a:solidFill>
              <a:latin typeface="Arial Unicode MS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1600" dirty="0">
              <a:solidFill>
                <a:srgbClr val="444444"/>
              </a:solidFill>
              <a:latin typeface="Arial Unicode MS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1600" dirty="0">
              <a:solidFill>
                <a:srgbClr val="444444"/>
              </a:solidFill>
              <a:latin typeface="Arial Unicode MS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1600" dirty="0">
              <a:solidFill>
                <a:srgbClr val="444444"/>
              </a:solidFill>
              <a:latin typeface="Arial Unicode MS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1600" dirty="0">
              <a:solidFill>
                <a:srgbClr val="444444"/>
              </a:solidFill>
              <a:latin typeface="Arial Unicode MS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1600" dirty="0">
              <a:solidFill>
                <a:srgbClr val="444444"/>
              </a:solidFill>
              <a:latin typeface="Arial Unicode MS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1600" dirty="0">
              <a:solidFill>
                <a:srgbClr val="444444"/>
              </a:solidFill>
              <a:latin typeface="Arial Unicode MS"/>
            </a:endParaRPr>
          </a:p>
          <a:p>
            <a:pPr algn="just" fontAlgn="base"/>
            <a:endParaRPr lang="it-IT" sz="1600" b="1" dirty="0">
              <a:solidFill>
                <a:prstClr val="black"/>
              </a:solidFill>
            </a:endParaRPr>
          </a:p>
          <a:p>
            <a:pPr algn="just" fontAlgn="base"/>
            <a:endParaRPr lang="it-IT" sz="1600" b="1" dirty="0">
              <a:solidFill>
                <a:prstClr val="black"/>
              </a:solidFill>
            </a:endParaRPr>
          </a:p>
          <a:p>
            <a:pPr algn="just" fontAlgn="base"/>
            <a:endParaRPr lang="it-IT" sz="1600" b="1" dirty="0">
              <a:solidFill>
                <a:prstClr val="black"/>
              </a:solidFill>
            </a:endParaRPr>
          </a:p>
          <a:p>
            <a:pPr algn="just" fontAlgn="base"/>
            <a:endParaRPr lang="it-IT" altLang="it-IT" sz="1600" b="1" u="sng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just" fontAlgn="base"/>
            <a:endParaRPr lang="it-IT" altLang="it-IT" sz="1600" b="1" u="sng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just" fontAlgn="base"/>
            <a:endParaRPr lang="it-IT" altLang="it-IT" sz="1600" b="1" u="sng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 fontAlgn="base"/>
            <a:r>
              <a:rPr lang="it-IT" altLang="it-IT" b="1" u="sng" dirty="0">
                <a:solidFill>
                  <a:srgbClr val="FF0000"/>
                </a:solidFill>
                <a:latin typeface="Arial" panose="020B0604020202020204" pitchFamily="34" charset="0"/>
              </a:rPr>
              <a:t>Un assetto organizzativo </a:t>
            </a:r>
            <a:r>
              <a:rPr lang="it-IT" altLang="it-IT" u="sng" dirty="0">
                <a:solidFill>
                  <a:prstClr val="black"/>
                </a:solidFill>
                <a:latin typeface="Arial" panose="020B0604020202020204" pitchFamily="34" charset="0"/>
              </a:rPr>
              <a:t> adeguato </a:t>
            </a:r>
            <a:r>
              <a:rPr lang="it-IT" altLang="it-IT" b="1" u="sng" dirty="0">
                <a:solidFill>
                  <a:prstClr val="black"/>
                </a:solidFill>
                <a:latin typeface="Arial" panose="020B0604020202020204" pitchFamily="34" charset="0"/>
              </a:rPr>
              <a:t> per rilevare segnali di crisi</a:t>
            </a:r>
          </a:p>
          <a:p>
            <a:pPr algn="just" fontAlgn="base"/>
            <a:endParaRPr lang="it-IT" altLang="it-IT" b="1" u="sng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just" fontAlgn="base"/>
            <a:endParaRPr lang="it-IT" dirty="0">
              <a:solidFill>
                <a:srgbClr val="FF0000"/>
              </a:solidFill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1600" dirty="0">
              <a:solidFill>
                <a:srgbClr val="444444"/>
              </a:solidFill>
              <a:latin typeface="Arial Unicode MS"/>
            </a:endParaRPr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xmlns="" id="{B11D2A22-688A-41C6-A2AA-BBB43823338A}"/>
              </a:ext>
            </a:extLst>
          </p:cNvPr>
          <p:cNvSpPr/>
          <p:nvPr/>
        </p:nvSpPr>
        <p:spPr>
          <a:xfrm>
            <a:off x="1565908" y="2532757"/>
            <a:ext cx="8362838" cy="8962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xmlns="" id="{7BCA509B-04EF-42AF-B149-F4411F1D7E08}"/>
              </a:ext>
            </a:extLst>
          </p:cNvPr>
          <p:cNvSpPr/>
          <p:nvPr/>
        </p:nvSpPr>
        <p:spPr>
          <a:xfrm>
            <a:off x="840725" y="2765175"/>
            <a:ext cx="95883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altLang="it-IT" b="1" u="sng" dirty="0">
                <a:solidFill>
                  <a:prstClr val="white"/>
                </a:solidFill>
                <a:latin typeface="Arial" panose="020B0604020202020204" pitchFamily="34" charset="0"/>
              </a:rPr>
              <a:t>Istituire in azienda quanto prevede l’art 375 del codice della crisi</a:t>
            </a:r>
          </a:p>
        </p:txBody>
      </p:sp>
      <p:pic>
        <p:nvPicPr>
          <p:cNvPr id="6152" name="Picture 8" descr="Download Free png Download Free png Question mark PNG, Download ...">
            <a:extLst>
              <a:ext uri="{FF2B5EF4-FFF2-40B4-BE49-F238E27FC236}">
                <a16:creationId xmlns:a16="http://schemas.microsoft.com/office/drawing/2014/main" xmlns="" id="{64414A7F-9B80-458C-BC7B-2040F3B85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082" y="628125"/>
            <a:ext cx="2597669" cy="171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Immagine 1" descr="logo combinato-01">
            <a:extLst>
              <a:ext uri="{FF2B5EF4-FFF2-40B4-BE49-F238E27FC236}">
                <a16:creationId xmlns:a16="http://schemas.microsoft.com/office/drawing/2014/main" xmlns="" id="{9C97DAD3-9D44-4C3E-8209-BB325F7E0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22" y="113897"/>
            <a:ext cx="2328702" cy="922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reccia in giù 1">
            <a:extLst>
              <a:ext uri="{FF2B5EF4-FFF2-40B4-BE49-F238E27FC236}">
                <a16:creationId xmlns:a16="http://schemas.microsoft.com/office/drawing/2014/main" xmlns="" id="{8F0322BD-F316-47EB-8360-ADD24E805E10}"/>
              </a:ext>
            </a:extLst>
          </p:cNvPr>
          <p:cNvSpPr/>
          <p:nvPr/>
        </p:nvSpPr>
        <p:spPr>
          <a:xfrm>
            <a:off x="4811059" y="3605975"/>
            <a:ext cx="1195832" cy="10001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6730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magine 20">
            <a:extLst>
              <a:ext uri="{FF2B5EF4-FFF2-40B4-BE49-F238E27FC236}">
                <a16:creationId xmlns:a16="http://schemas.microsoft.com/office/drawing/2014/main" xmlns="" id="{796690ED-978D-4BD0-BC5D-9CC9FF7B1D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2"/>
          <a:stretch/>
        </p:blipFill>
        <p:spPr>
          <a:xfrm flipH="1">
            <a:off x="6692254" y="5533461"/>
            <a:ext cx="5496733" cy="1337517"/>
          </a:xfrm>
          <a:prstGeom prst="rect">
            <a:avLst/>
          </a:prstGeom>
        </p:spPr>
      </p:pic>
      <p:sp>
        <p:nvSpPr>
          <p:cNvPr id="15" name="Elaborazione 14">
            <a:extLst>
              <a:ext uri="{FF2B5EF4-FFF2-40B4-BE49-F238E27FC236}">
                <a16:creationId xmlns:a16="http://schemas.microsoft.com/office/drawing/2014/main" xmlns="" id="{E3525D43-2C85-4493-A423-C7BAC205A565}"/>
              </a:ext>
            </a:extLst>
          </p:cNvPr>
          <p:cNvSpPr/>
          <p:nvPr/>
        </p:nvSpPr>
        <p:spPr>
          <a:xfrm rot="10800000">
            <a:off x="1735752" y="566114"/>
            <a:ext cx="5664977" cy="18000"/>
          </a:xfrm>
          <a:prstGeom prst="flowChartProcess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B683391A-9CBB-4641-AC1C-84DC40ECCBF3}"/>
              </a:ext>
            </a:extLst>
          </p:cNvPr>
          <p:cNvSpPr/>
          <p:nvPr/>
        </p:nvSpPr>
        <p:spPr>
          <a:xfrm>
            <a:off x="11782478" y="6085767"/>
            <a:ext cx="409522" cy="4748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8" name="Elaborazione 17">
            <a:extLst>
              <a:ext uri="{FF2B5EF4-FFF2-40B4-BE49-F238E27FC236}">
                <a16:creationId xmlns:a16="http://schemas.microsoft.com/office/drawing/2014/main" xmlns="" id="{302E202F-D21A-407F-81EF-B34159EECCAE}"/>
              </a:ext>
            </a:extLst>
          </p:cNvPr>
          <p:cNvSpPr/>
          <p:nvPr/>
        </p:nvSpPr>
        <p:spPr>
          <a:xfrm rot="16200000">
            <a:off x="-2345444" y="3648075"/>
            <a:ext cx="5266481" cy="18000"/>
          </a:xfrm>
          <a:prstGeom prst="flowChartProcess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xmlns="" id="{52FE6824-57D8-4B3B-8AD3-60E76947A86F}"/>
              </a:ext>
            </a:extLst>
          </p:cNvPr>
          <p:cNvSpPr/>
          <p:nvPr/>
        </p:nvSpPr>
        <p:spPr>
          <a:xfrm>
            <a:off x="11115813" y="-6778"/>
            <a:ext cx="678025" cy="114065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7" name="Segnaposto numero diapositiva 6">
            <a:extLst>
              <a:ext uri="{FF2B5EF4-FFF2-40B4-BE49-F238E27FC236}">
                <a16:creationId xmlns:a16="http://schemas.microsoft.com/office/drawing/2014/main" xmlns="" id="{E66C009E-1F32-44B6-A0CA-8E5CFBF5FAC7}"/>
              </a:ext>
            </a:extLst>
          </p:cNvPr>
          <p:cNvSpPr txBox="1">
            <a:spLocks/>
          </p:cNvSpPr>
          <p:nvPr/>
        </p:nvSpPr>
        <p:spPr>
          <a:xfrm>
            <a:off x="11174486" y="593531"/>
            <a:ext cx="579765" cy="6194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9FA1867-8C73-48C8-96A7-F4763583E47D}" type="slidenum">
              <a:rPr lang="it-IT" sz="2800" smtClean="0">
                <a:solidFill>
                  <a:prstClr val="white"/>
                </a:solidFill>
              </a:rPr>
              <a:pPr algn="ctr"/>
              <a:t>23</a:t>
            </a:fld>
            <a:endParaRPr lang="it-IT" sz="2800" dirty="0">
              <a:solidFill>
                <a:prstClr val="white"/>
              </a:solidFill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xmlns="" id="{8FD280A5-36B0-40C4-ACC1-68C000DC7AE7}"/>
              </a:ext>
            </a:extLst>
          </p:cNvPr>
          <p:cNvSpPr txBox="1"/>
          <p:nvPr/>
        </p:nvSpPr>
        <p:spPr>
          <a:xfrm rot="5400000">
            <a:off x="9106630" y="3307676"/>
            <a:ext cx="4732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5B9BD5"/>
                </a:solidFill>
              </a:rPr>
              <a:t>Il rischio della bancarotta 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xmlns="" id="{503E5F84-D79C-4E36-A29D-68C2D6453A0A}"/>
              </a:ext>
            </a:extLst>
          </p:cNvPr>
          <p:cNvSpPr txBox="1"/>
          <p:nvPr/>
        </p:nvSpPr>
        <p:spPr>
          <a:xfrm>
            <a:off x="534432" y="1274564"/>
            <a:ext cx="7874250" cy="683264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it-IT" sz="2000" b="1" dirty="0">
                <a:solidFill>
                  <a:srgbClr val="444444"/>
                </a:solidFill>
                <a:latin typeface="Arial Unicode MS"/>
              </a:rPr>
              <a:t>In cosa consiste : </a:t>
            </a:r>
            <a:r>
              <a:rPr lang="it-IT" altLang="it-IT" sz="2000" dirty="0">
                <a:solidFill>
                  <a:prstClr val="black"/>
                </a:solidFill>
                <a:latin typeface="Arial" panose="020B0604020202020204" pitchFamily="34" charset="0"/>
              </a:rPr>
              <a:t>Impostare organizzazione e processi per intercettare non solo i segnali ma gli  </a:t>
            </a:r>
            <a:r>
              <a:rPr lang="it-IT" altLang="it-IT" sz="2000" b="1" u="sng" dirty="0">
                <a:solidFill>
                  <a:prstClr val="black"/>
                </a:solidFill>
                <a:latin typeface="Arial" panose="020B0604020202020204" pitchFamily="34" charset="0"/>
              </a:rPr>
              <a:t>indizi</a:t>
            </a:r>
            <a:r>
              <a:rPr lang="it-IT" altLang="it-IT" sz="2000" dirty="0">
                <a:solidFill>
                  <a:prstClr val="black"/>
                </a:solidFill>
                <a:latin typeface="Arial" panose="020B0604020202020204" pitchFamily="34" charset="0"/>
              </a:rPr>
              <a:t> di declino e di rischio</a:t>
            </a: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it-IT" altLang="it-IT" sz="20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it-IT" altLang="it-IT" sz="20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it-IT" altLang="it-IT" sz="20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342900" indent="-3429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Introdurre il monitoraggio periodico, almeno semestrale,  </a:t>
            </a:r>
            <a:r>
              <a:rPr lang="it-IT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secondo standard internazionale riconosciuto</a:t>
            </a: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dell’organizzazione e dei fattori chiave aziendali </a:t>
            </a:r>
            <a:r>
              <a:rPr lang="it-IT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(innovazione, formazione, clima, vita dei prodotti, posizionamento… )</a:t>
            </a:r>
          </a:p>
          <a:p>
            <a:pPr marL="342900" indent="-3429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it-IT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Formalizzare</a:t>
            </a: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il piano industriale con relativo business plan almeno biennale</a:t>
            </a:r>
          </a:p>
          <a:p>
            <a:pPr marL="342900" indent="-3429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Adottare il </a:t>
            </a:r>
            <a:r>
              <a:rPr lang="it-IT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 di Cassa </a:t>
            </a: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oltre al quello economico</a:t>
            </a:r>
            <a:r>
              <a:rPr lang="it-IT" sz="20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it-IT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1600" dirty="0">
              <a:solidFill>
                <a:srgbClr val="444444"/>
              </a:solidFill>
              <a:latin typeface="Arial Unicode MS"/>
            </a:endParaRPr>
          </a:p>
        </p:txBody>
      </p:sp>
      <p:pic>
        <p:nvPicPr>
          <p:cNvPr id="19" name="Picture 2" descr="Reactions | An Open Access Journal from MDPI">
            <a:extLst>
              <a:ext uri="{FF2B5EF4-FFF2-40B4-BE49-F238E27FC236}">
                <a16:creationId xmlns:a16="http://schemas.microsoft.com/office/drawing/2014/main" xmlns="" id="{7F229AD1-7C7F-47CC-9D5F-57C578809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24225" y="2664242"/>
            <a:ext cx="4744771" cy="145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Immagine 1" descr="logo combinato-01">
            <a:extLst>
              <a:ext uri="{FF2B5EF4-FFF2-40B4-BE49-F238E27FC236}">
                <a16:creationId xmlns:a16="http://schemas.microsoft.com/office/drawing/2014/main" xmlns="" id="{2A357C0D-05D1-4A5A-A02D-01D9388D6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22" y="113897"/>
            <a:ext cx="2328702" cy="922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reccia in giù 1">
            <a:extLst>
              <a:ext uri="{FF2B5EF4-FFF2-40B4-BE49-F238E27FC236}">
                <a16:creationId xmlns:a16="http://schemas.microsoft.com/office/drawing/2014/main" xmlns="" id="{4041B70C-A681-4660-870D-9BD707E9F7E9}"/>
              </a:ext>
            </a:extLst>
          </p:cNvPr>
          <p:cNvSpPr/>
          <p:nvPr/>
        </p:nvSpPr>
        <p:spPr>
          <a:xfrm>
            <a:off x="2864035" y="2322448"/>
            <a:ext cx="2867398" cy="11698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9413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B683391A-9CBB-4641-AC1C-84DC40ECCBF3}"/>
              </a:ext>
            </a:extLst>
          </p:cNvPr>
          <p:cNvSpPr/>
          <p:nvPr/>
        </p:nvSpPr>
        <p:spPr>
          <a:xfrm>
            <a:off x="11782478" y="6085767"/>
            <a:ext cx="409522" cy="4748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7" name="Segnaposto numero diapositiva 6">
            <a:extLst>
              <a:ext uri="{FF2B5EF4-FFF2-40B4-BE49-F238E27FC236}">
                <a16:creationId xmlns:a16="http://schemas.microsoft.com/office/drawing/2014/main" xmlns="" id="{E66C009E-1F32-44B6-A0CA-8E5CFBF5FAC7}"/>
              </a:ext>
            </a:extLst>
          </p:cNvPr>
          <p:cNvSpPr txBox="1">
            <a:spLocks/>
          </p:cNvSpPr>
          <p:nvPr/>
        </p:nvSpPr>
        <p:spPr>
          <a:xfrm>
            <a:off x="11174486" y="593531"/>
            <a:ext cx="579765" cy="6194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9FA1867-8C73-48C8-96A7-F4763583E47D}" type="slidenum">
              <a:rPr lang="it-IT" sz="2800" smtClean="0">
                <a:solidFill>
                  <a:prstClr val="white"/>
                </a:solidFill>
              </a:rPr>
              <a:pPr algn="ctr"/>
              <a:t>24</a:t>
            </a:fld>
            <a:endParaRPr lang="it-IT" sz="2800" dirty="0">
              <a:solidFill>
                <a:prstClr val="white"/>
              </a:solidFill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xmlns="" id="{8259F441-E01A-4D42-8785-618A067805B4}"/>
              </a:ext>
            </a:extLst>
          </p:cNvPr>
          <p:cNvSpPr txBox="1"/>
          <p:nvPr/>
        </p:nvSpPr>
        <p:spPr>
          <a:xfrm>
            <a:off x="25366" y="757000"/>
            <a:ext cx="585122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000" b="1" i="1" dirty="0">
                <a:solidFill>
                  <a:srgbClr val="00A79D"/>
                </a:solidFill>
              </a:rPr>
              <a:t>#7 CONSIGLI UTILI PER LA GESTIONE DEL CASH FLOW</a:t>
            </a:r>
            <a:endParaRPr lang="it-IT" sz="5400" dirty="0">
              <a:solidFill>
                <a:prstClr val="black"/>
              </a:solidFill>
            </a:endParaRPr>
          </a:p>
        </p:txBody>
      </p:sp>
      <p:pic>
        <p:nvPicPr>
          <p:cNvPr id="1026" name="Picture 2" descr="Deferral Of The Payment Of Employees' Tax Liability For Tax ...">
            <a:extLst>
              <a:ext uri="{FF2B5EF4-FFF2-40B4-BE49-F238E27FC236}">
                <a16:creationId xmlns:a16="http://schemas.microsoft.com/office/drawing/2014/main" xmlns="" id="{240DF06B-6515-464D-9CC7-28A9174BC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398" y="0"/>
            <a:ext cx="63293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magine 1" descr="logo combinato-01">
            <a:extLst>
              <a:ext uri="{FF2B5EF4-FFF2-40B4-BE49-F238E27FC236}">
                <a16:creationId xmlns:a16="http://schemas.microsoft.com/office/drawing/2014/main" xmlns="" id="{8E118447-7A28-49BB-BDBD-6BF90C0DE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773" y="5035682"/>
            <a:ext cx="2650963" cy="1050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03781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B683391A-9CBB-4641-AC1C-84DC40ECCBF3}"/>
              </a:ext>
            </a:extLst>
          </p:cNvPr>
          <p:cNvSpPr/>
          <p:nvPr/>
        </p:nvSpPr>
        <p:spPr>
          <a:xfrm>
            <a:off x="11782478" y="6085767"/>
            <a:ext cx="409522" cy="4748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7" name="Segnaposto numero diapositiva 6">
            <a:extLst>
              <a:ext uri="{FF2B5EF4-FFF2-40B4-BE49-F238E27FC236}">
                <a16:creationId xmlns:a16="http://schemas.microsoft.com/office/drawing/2014/main" xmlns="" id="{E66C009E-1F32-44B6-A0CA-8E5CFBF5FAC7}"/>
              </a:ext>
            </a:extLst>
          </p:cNvPr>
          <p:cNvSpPr txBox="1">
            <a:spLocks/>
          </p:cNvSpPr>
          <p:nvPr/>
        </p:nvSpPr>
        <p:spPr>
          <a:xfrm>
            <a:off x="11174486" y="593531"/>
            <a:ext cx="579765" cy="6194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9FA1867-8C73-48C8-96A7-F4763583E47D}" type="slidenum">
              <a:rPr lang="it-IT" sz="2800" smtClean="0">
                <a:solidFill>
                  <a:prstClr val="white"/>
                </a:solidFill>
              </a:rPr>
              <a:pPr algn="ctr"/>
              <a:t>25</a:t>
            </a:fld>
            <a:endParaRPr lang="it-IT" sz="2800" dirty="0">
              <a:solidFill>
                <a:prstClr val="white"/>
              </a:solidFill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xmlns="" id="{8259F441-E01A-4D42-8785-618A067805B4}"/>
              </a:ext>
            </a:extLst>
          </p:cNvPr>
          <p:cNvSpPr txBox="1"/>
          <p:nvPr/>
        </p:nvSpPr>
        <p:spPr>
          <a:xfrm>
            <a:off x="943" y="142447"/>
            <a:ext cx="5851221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200" b="1" i="1" dirty="0">
                <a:solidFill>
                  <a:prstClr val="black"/>
                </a:solidFill>
              </a:rPr>
              <a:t>CONSIGLI UTILI PER LA GESTIONE DEL CASH FLOW</a:t>
            </a:r>
          </a:p>
          <a:p>
            <a:pPr algn="just"/>
            <a:endParaRPr lang="it-IT" sz="2200" b="1" i="1" dirty="0">
              <a:solidFill>
                <a:prstClr val="black"/>
              </a:solidFill>
            </a:endParaRPr>
          </a:p>
          <a:p>
            <a:pPr algn="just"/>
            <a:r>
              <a:rPr lang="it-IT" sz="2200" b="1" i="1" dirty="0">
                <a:solidFill>
                  <a:srgbClr val="00A79D"/>
                </a:solidFill>
              </a:rPr>
              <a:t>#1 GESTIRE IL RAPPORTO CON LE BANCHE</a:t>
            </a:r>
          </a:p>
          <a:p>
            <a:pPr algn="just"/>
            <a:endParaRPr lang="it-IT" sz="2200" b="1" i="1" dirty="0">
              <a:solidFill>
                <a:srgbClr val="00A79D"/>
              </a:solidFill>
            </a:endParaRPr>
          </a:p>
          <a:p>
            <a:pPr algn="just"/>
            <a:r>
              <a:rPr lang="it-IT" sz="2200" b="1" i="1" dirty="0">
                <a:solidFill>
                  <a:prstClr val="white">
                    <a:lumMod val="85000"/>
                  </a:prstClr>
                </a:solidFill>
              </a:rPr>
              <a:t>#2 GESTIRE IL RAPPORTO CON I FORNITORI</a:t>
            </a:r>
          </a:p>
          <a:p>
            <a:pPr algn="just"/>
            <a:endParaRPr lang="it-IT" sz="2200" dirty="0">
              <a:solidFill>
                <a:prstClr val="white">
                  <a:lumMod val="85000"/>
                </a:prstClr>
              </a:solidFill>
            </a:endParaRPr>
          </a:p>
          <a:p>
            <a:pPr algn="just"/>
            <a:r>
              <a:rPr lang="it-IT" sz="2200" b="1" i="1" dirty="0">
                <a:solidFill>
                  <a:prstClr val="white">
                    <a:lumMod val="85000"/>
                  </a:prstClr>
                </a:solidFill>
              </a:rPr>
              <a:t>#3 PIANIFICARE GLI ACQUISTI</a:t>
            </a:r>
          </a:p>
          <a:p>
            <a:pPr algn="just"/>
            <a:endParaRPr lang="it-IT" sz="2200" b="1" i="1" dirty="0">
              <a:solidFill>
                <a:prstClr val="white">
                  <a:lumMod val="85000"/>
                </a:prstClr>
              </a:solidFill>
            </a:endParaRPr>
          </a:p>
          <a:p>
            <a:pPr algn="just"/>
            <a:r>
              <a:rPr lang="it-IT" sz="2200" b="1" i="1" dirty="0">
                <a:solidFill>
                  <a:prstClr val="white">
                    <a:lumMod val="85000"/>
                  </a:prstClr>
                </a:solidFill>
              </a:rPr>
              <a:t>#4 BUDGET DI CASSA</a:t>
            </a:r>
          </a:p>
          <a:p>
            <a:pPr algn="just"/>
            <a:endParaRPr lang="it-IT" sz="2200" b="1" i="1" dirty="0">
              <a:solidFill>
                <a:prstClr val="white">
                  <a:lumMod val="85000"/>
                </a:prstClr>
              </a:solidFill>
            </a:endParaRPr>
          </a:p>
          <a:p>
            <a:pPr algn="just"/>
            <a:r>
              <a:rPr lang="it-IT" sz="2200" b="1" i="1" dirty="0">
                <a:solidFill>
                  <a:prstClr val="white">
                    <a:lumMod val="85000"/>
                  </a:prstClr>
                </a:solidFill>
              </a:rPr>
              <a:t>#5 GESTIONE COSTO DEL PERSONALE</a:t>
            </a:r>
          </a:p>
          <a:p>
            <a:pPr algn="just"/>
            <a:endParaRPr lang="it-IT" sz="2200" b="1" i="1" dirty="0">
              <a:solidFill>
                <a:prstClr val="white">
                  <a:lumMod val="85000"/>
                </a:prstClr>
              </a:solidFill>
            </a:endParaRPr>
          </a:p>
          <a:p>
            <a:pPr algn="just"/>
            <a:r>
              <a:rPr lang="it-IT" sz="2200" b="1" i="1" dirty="0">
                <a:solidFill>
                  <a:prstClr val="white">
                    <a:lumMod val="85000"/>
                  </a:prstClr>
                </a:solidFill>
              </a:rPr>
              <a:t>#6 USARE FINANZA AGEVOLATA</a:t>
            </a:r>
          </a:p>
          <a:p>
            <a:pPr algn="just"/>
            <a:endParaRPr lang="it-IT" sz="2200" b="1" i="1" dirty="0">
              <a:solidFill>
                <a:prstClr val="white">
                  <a:lumMod val="85000"/>
                </a:prstClr>
              </a:solidFill>
            </a:endParaRPr>
          </a:p>
          <a:p>
            <a:pPr algn="just"/>
            <a:r>
              <a:rPr lang="it-IT" sz="2200" b="1" i="1" dirty="0">
                <a:solidFill>
                  <a:prstClr val="white">
                    <a:lumMod val="85000"/>
                  </a:prstClr>
                </a:solidFill>
              </a:rPr>
              <a:t>#7 CREDIT MANAGEMENT</a:t>
            </a:r>
          </a:p>
          <a:p>
            <a:pPr algn="just"/>
            <a:endParaRPr lang="it-IT" dirty="0">
              <a:solidFill>
                <a:prstClr val="black"/>
              </a:solidFill>
            </a:endParaRPr>
          </a:p>
        </p:txBody>
      </p:sp>
      <p:pic>
        <p:nvPicPr>
          <p:cNvPr id="1026" name="Picture 2" descr="Deferral Of The Payment Of Employees' Tax Liability For Tax ...">
            <a:extLst>
              <a:ext uri="{FF2B5EF4-FFF2-40B4-BE49-F238E27FC236}">
                <a16:creationId xmlns:a16="http://schemas.microsoft.com/office/drawing/2014/main" xmlns="" id="{240DF06B-6515-464D-9CC7-28A9174BC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398" y="0"/>
            <a:ext cx="63293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magine 1" descr="logo combinato-01">
            <a:extLst>
              <a:ext uri="{FF2B5EF4-FFF2-40B4-BE49-F238E27FC236}">
                <a16:creationId xmlns:a16="http://schemas.microsoft.com/office/drawing/2014/main" xmlns="" id="{8E118447-7A28-49BB-BDBD-6BF90C0DE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532" y="1122352"/>
            <a:ext cx="1734410" cy="68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66028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magine 20">
            <a:extLst>
              <a:ext uri="{FF2B5EF4-FFF2-40B4-BE49-F238E27FC236}">
                <a16:creationId xmlns:a16="http://schemas.microsoft.com/office/drawing/2014/main" xmlns="" id="{796690ED-978D-4BD0-BC5D-9CC9FF7B1D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2"/>
          <a:stretch/>
        </p:blipFill>
        <p:spPr>
          <a:xfrm flipH="1">
            <a:off x="6692254" y="5533461"/>
            <a:ext cx="5496733" cy="1337517"/>
          </a:xfrm>
          <a:prstGeom prst="rect">
            <a:avLst/>
          </a:prstGeom>
        </p:spPr>
      </p:pic>
      <p:sp>
        <p:nvSpPr>
          <p:cNvPr id="15" name="Elaborazione 14">
            <a:extLst>
              <a:ext uri="{FF2B5EF4-FFF2-40B4-BE49-F238E27FC236}">
                <a16:creationId xmlns:a16="http://schemas.microsoft.com/office/drawing/2014/main" xmlns="" id="{E3525D43-2C85-4493-A423-C7BAC205A565}"/>
              </a:ext>
            </a:extLst>
          </p:cNvPr>
          <p:cNvSpPr/>
          <p:nvPr/>
        </p:nvSpPr>
        <p:spPr>
          <a:xfrm rot="10800000">
            <a:off x="1735752" y="566114"/>
            <a:ext cx="5664977" cy="18000"/>
          </a:xfrm>
          <a:prstGeom prst="flowChartProcess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B683391A-9CBB-4641-AC1C-84DC40ECCBF3}"/>
              </a:ext>
            </a:extLst>
          </p:cNvPr>
          <p:cNvSpPr/>
          <p:nvPr/>
        </p:nvSpPr>
        <p:spPr>
          <a:xfrm>
            <a:off x="11782478" y="6085767"/>
            <a:ext cx="409522" cy="4748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8" name="Elaborazione 17">
            <a:extLst>
              <a:ext uri="{FF2B5EF4-FFF2-40B4-BE49-F238E27FC236}">
                <a16:creationId xmlns:a16="http://schemas.microsoft.com/office/drawing/2014/main" xmlns="" id="{302E202F-D21A-407F-81EF-B34159EECCAE}"/>
              </a:ext>
            </a:extLst>
          </p:cNvPr>
          <p:cNvSpPr/>
          <p:nvPr/>
        </p:nvSpPr>
        <p:spPr>
          <a:xfrm rot="16200000">
            <a:off x="-2345444" y="3648075"/>
            <a:ext cx="5266481" cy="18000"/>
          </a:xfrm>
          <a:prstGeom prst="flowChartProcess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xmlns="" id="{52FE6824-57D8-4B3B-8AD3-60E76947A86F}"/>
              </a:ext>
            </a:extLst>
          </p:cNvPr>
          <p:cNvSpPr/>
          <p:nvPr/>
        </p:nvSpPr>
        <p:spPr>
          <a:xfrm>
            <a:off x="11115813" y="-6778"/>
            <a:ext cx="678025" cy="114065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7" name="Segnaposto numero diapositiva 6">
            <a:extLst>
              <a:ext uri="{FF2B5EF4-FFF2-40B4-BE49-F238E27FC236}">
                <a16:creationId xmlns:a16="http://schemas.microsoft.com/office/drawing/2014/main" xmlns="" id="{E66C009E-1F32-44B6-A0CA-8E5CFBF5FAC7}"/>
              </a:ext>
            </a:extLst>
          </p:cNvPr>
          <p:cNvSpPr txBox="1">
            <a:spLocks/>
          </p:cNvSpPr>
          <p:nvPr/>
        </p:nvSpPr>
        <p:spPr>
          <a:xfrm>
            <a:off x="11174486" y="593531"/>
            <a:ext cx="579765" cy="6194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9FA1867-8C73-48C8-96A7-F4763583E47D}" type="slidenum">
              <a:rPr lang="it-IT" sz="2800" smtClean="0">
                <a:solidFill>
                  <a:prstClr val="white"/>
                </a:solidFill>
              </a:rPr>
              <a:pPr algn="ctr"/>
              <a:t>26</a:t>
            </a:fld>
            <a:endParaRPr lang="it-IT" sz="2800" dirty="0">
              <a:solidFill>
                <a:prstClr val="white"/>
              </a:solidFill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xmlns="" id="{8FD280A5-36B0-40C4-ACC1-68C000DC7AE7}"/>
              </a:ext>
            </a:extLst>
          </p:cNvPr>
          <p:cNvSpPr txBox="1"/>
          <p:nvPr/>
        </p:nvSpPr>
        <p:spPr>
          <a:xfrm rot="5400000">
            <a:off x="9106630" y="3307676"/>
            <a:ext cx="4732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5B9BD5"/>
                </a:solidFill>
              </a:rPr>
              <a:t>CASH FLOW - CONSIGLI UTILI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xmlns="" id="{503E5F84-D79C-4E36-A29D-68C2D6453A0A}"/>
              </a:ext>
            </a:extLst>
          </p:cNvPr>
          <p:cNvSpPr txBox="1"/>
          <p:nvPr/>
        </p:nvSpPr>
        <p:spPr>
          <a:xfrm>
            <a:off x="534431" y="1274564"/>
            <a:ext cx="10119767" cy="55092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600" b="1" i="1" dirty="0">
                <a:solidFill>
                  <a:srgbClr val="00A79D"/>
                </a:solidFill>
                <a:latin typeface="Arial Unicode MS"/>
              </a:rPr>
              <a:t>#1 GESTIRE IL RAPPORTO CON LE BANCHE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1600" dirty="0">
              <a:solidFill>
                <a:srgbClr val="444444"/>
              </a:solidFill>
              <a:latin typeface="Arial Unicode MS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600" b="1" dirty="0">
                <a:solidFill>
                  <a:prstClr val="black"/>
                </a:solidFill>
                <a:latin typeface="Arial Unicode MS"/>
              </a:rPr>
              <a:t>TRASPARENZA E </a:t>
            </a:r>
            <a:r>
              <a:rPr lang="it-IT" altLang="it-IT" sz="1600" b="1">
                <a:solidFill>
                  <a:prstClr val="black"/>
                </a:solidFill>
                <a:latin typeface="Arial Unicode MS"/>
              </a:rPr>
              <a:t>DIALOGO APERTO </a:t>
            </a:r>
            <a:r>
              <a:rPr lang="it-IT" altLang="it-IT" sz="1600" b="1" dirty="0">
                <a:solidFill>
                  <a:prstClr val="black"/>
                </a:solidFill>
                <a:latin typeface="Arial Unicode MS"/>
              </a:rPr>
              <a:t>PER CONDIVIDERE LA SITUAZIONE CONTIGENTE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1600" b="1" dirty="0">
              <a:solidFill>
                <a:prstClr val="black"/>
              </a:solidFill>
              <a:latin typeface="Arial Unicode MS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600" b="1" dirty="0">
                <a:solidFill>
                  <a:prstClr val="black"/>
                </a:solidFill>
                <a:latin typeface="Arial Unicode MS"/>
              </a:rPr>
              <a:t>DL liquidità </a:t>
            </a:r>
            <a:r>
              <a:rPr lang="it-IT" altLang="it-IT" sz="1600" b="1" dirty="0">
                <a:solidFill>
                  <a:prstClr val="black"/>
                </a:solidFill>
                <a:latin typeface="Arial Unicode MS"/>
                <a:sym typeface="Wingdings" panose="05000000000000000000" pitchFamily="2" charset="2"/>
              </a:rPr>
              <a:t> ha senso la corsa al «finanziamento facile»? Come capire quando ha senso accedere a nuova liquidità?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1600" b="1" dirty="0">
              <a:solidFill>
                <a:prstClr val="black"/>
              </a:solidFill>
              <a:latin typeface="Arial Unicode MS"/>
              <a:sym typeface="Wingdings" panose="05000000000000000000" pitchFamily="2" charset="2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600" b="1" dirty="0">
                <a:solidFill>
                  <a:prstClr val="black"/>
                </a:solidFill>
                <a:latin typeface="Arial Unicode MS"/>
                <a:sym typeface="Wingdings" panose="05000000000000000000" pitchFamily="2" charset="2"/>
              </a:rPr>
              <a:t>In base a cosa voglio finanziare: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1600" b="1" dirty="0">
              <a:solidFill>
                <a:prstClr val="black"/>
              </a:solidFill>
              <a:latin typeface="Arial Unicode MS"/>
              <a:sym typeface="Wingdings" panose="05000000000000000000" pitchFamily="2" charset="2"/>
            </a:endParaRP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it-IT" altLang="it-IT" sz="1600" b="1" dirty="0">
                <a:solidFill>
                  <a:prstClr val="black"/>
                </a:solidFill>
                <a:latin typeface="Arial Unicode MS"/>
                <a:sym typeface="Wingdings" panose="05000000000000000000" pitchFamily="2" charset="2"/>
              </a:rPr>
              <a:t>Investimenti strumentali </a:t>
            </a:r>
            <a:r>
              <a:rPr lang="it-IT" altLang="it-IT" sz="1600" b="1" dirty="0">
                <a:solidFill>
                  <a:srgbClr val="00A79D"/>
                </a:solidFill>
                <a:latin typeface="Arial Unicode MS"/>
                <a:sym typeface="Wingdings" panose="05000000000000000000" pitchFamily="2" charset="2"/>
              </a:rPr>
              <a:t> OK </a:t>
            </a: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it-IT" altLang="it-IT" sz="1600" b="1" dirty="0">
                <a:solidFill>
                  <a:prstClr val="black"/>
                </a:solidFill>
                <a:latin typeface="Arial Unicode MS"/>
                <a:sym typeface="Wingdings" panose="05000000000000000000" pitchFamily="2" charset="2"/>
              </a:rPr>
              <a:t>Investimenti in innovazione, R&amp;S </a:t>
            </a:r>
            <a:r>
              <a:rPr lang="it-IT" altLang="it-IT" sz="1600" b="1" dirty="0">
                <a:solidFill>
                  <a:srgbClr val="00A79D"/>
                </a:solidFill>
                <a:latin typeface="Arial Unicode MS"/>
                <a:sym typeface="Wingdings" panose="05000000000000000000" pitchFamily="2" charset="2"/>
              </a:rPr>
              <a:t> OK </a:t>
            </a:r>
            <a:endParaRPr lang="it-IT" altLang="it-IT" sz="1600" b="1" dirty="0">
              <a:solidFill>
                <a:prstClr val="black"/>
              </a:solidFill>
              <a:latin typeface="Arial Unicode MS"/>
              <a:sym typeface="Wingdings" panose="05000000000000000000" pitchFamily="2" charset="2"/>
            </a:endParaRP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it-IT" altLang="it-IT" sz="1600" b="1" dirty="0">
                <a:solidFill>
                  <a:prstClr val="black"/>
                </a:solidFill>
                <a:latin typeface="Arial Unicode MS"/>
                <a:sym typeface="Wingdings" panose="05000000000000000000" pitchFamily="2" charset="2"/>
              </a:rPr>
              <a:t>Scorte a condizioni di vantaggio </a:t>
            </a:r>
            <a:r>
              <a:rPr lang="it-IT" altLang="it-IT" sz="1600" b="1" dirty="0">
                <a:solidFill>
                  <a:srgbClr val="00A79D"/>
                </a:solidFill>
                <a:latin typeface="Arial Unicode MS"/>
                <a:sym typeface="Wingdings" panose="05000000000000000000" pitchFamily="2" charset="2"/>
              </a:rPr>
              <a:t> OK </a:t>
            </a:r>
            <a:endParaRPr lang="it-IT" altLang="it-IT" sz="1600" b="1" dirty="0">
              <a:solidFill>
                <a:prstClr val="black"/>
              </a:solidFill>
              <a:latin typeface="Arial Unicode MS"/>
              <a:sym typeface="Wingdings" panose="05000000000000000000" pitchFamily="2" charset="2"/>
            </a:endParaRP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it-IT" altLang="it-IT" sz="1600" b="1" dirty="0">
                <a:solidFill>
                  <a:prstClr val="black"/>
                </a:solidFill>
                <a:latin typeface="Arial Unicode MS"/>
                <a:sym typeface="Wingdings" panose="05000000000000000000" pitchFamily="2" charset="2"/>
              </a:rPr>
              <a:t>Operazioni straordinarie di M&amp;A di valenza strategica per rafforzare o differenziare </a:t>
            </a:r>
            <a:r>
              <a:rPr lang="it-IT" altLang="it-IT" sz="1600" b="1" dirty="0">
                <a:solidFill>
                  <a:srgbClr val="00A79D"/>
                </a:solidFill>
                <a:latin typeface="Arial Unicode MS"/>
                <a:sym typeface="Wingdings" panose="05000000000000000000" pitchFamily="2" charset="2"/>
              </a:rPr>
              <a:t> OK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1600" b="1" dirty="0">
              <a:solidFill>
                <a:prstClr val="black"/>
              </a:solidFill>
              <a:latin typeface="Arial Unicode MS"/>
              <a:sym typeface="Wingdings" panose="05000000000000000000" pitchFamily="2" charset="2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1600" b="1" dirty="0">
              <a:solidFill>
                <a:prstClr val="black"/>
              </a:solidFill>
              <a:latin typeface="Arial Unicode MS"/>
              <a:sym typeface="Wingdings" panose="05000000000000000000" pitchFamily="2" charset="2"/>
            </a:endParaRP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it-IT" altLang="it-IT" sz="1600" b="1" dirty="0">
                <a:solidFill>
                  <a:prstClr val="black"/>
                </a:solidFill>
                <a:latin typeface="Arial Unicode MS"/>
                <a:sym typeface="Wingdings" panose="05000000000000000000" pitchFamily="2" charset="2"/>
              </a:rPr>
              <a:t>Circolante e costi di struttura</a:t>
            </a: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it-IT" altLang="it-IT" sz="1600" b="1" dirty="0">
                <a:solidFill>
                  <a:prstClr val="black"/>
                </a:solidFill>
                <a:latin typeface="Arial Unicode MS"/>
                <a:sym typeface="Wingdings" panose="05000000000000000000" pitchFamily="2" charset="2"/>
              </a:rPr>
              <a:t>Ciclo economico dei pagamenti</a:t>
            </a: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it-IT" altLang="it-IT" sz="1600" b="1" dirty="0">
                <a:solidFill>
                  <a:prstClr val="black"/>
                </a:solidFill>
                <a:latin typeface="Arial Unicode MS"/>
                <a:sym typeface="Wingdings" panose="05000000000000000000" pitchFamily="2" charset="2"/>
              </a:rPr>
              <a:t>Debiti bancari</a:t>
            </a: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it-IT" altLang="it-IT" sz="1600" b="1" dirty="0">
                <a:solidFill>
                  <a:prstClr val="black"/>
                </a:solidFill>
                <a:latin typeface="Arial Unicode MS"/>
                <a:sym typeface="Wingdings" panose="05000000000000000000" pitchFamily="2" charset="2"/>
              </a:rPr>
              <a:t>Debiti finanziari</a:t>
            </a: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it-IT" altLang="it-IT" sz="1600" b="1" dirty="0">
                <a:solidFill>
                  <a:prstClr val="black"/>
                </a:solidFill>
                <a:latin typeface="Arial Unicode MS"/>
                <a:sym typeface="Wingdings" panose="05000000000000000000" pitchFamily="2" charset="2"/>
              </a:rPr>
              <a:t>Debiti su fornitori</a:t>
            </a:r>
            <a:endParaRPr lang="it-IT" altLang="it-IT" sz="1600" b="1" u="sng" dirty="0">
              <a:solidFill>
                <a:srgbClr val="444444"/>
              </a:solidFill>
              <a:latin typeface="Arial Unicode MS"/>
            </a:endParaRP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it-IT" altLang="it-IT" sz="1600" b="1" u="sng" dirty="0">
                <a:solidFill>
                  <a:srgbClr val="444444"/>
                </a:solidFill>
                <a:latin typeface="Arial Unicode MS"/>
              </a:rPr>
              <a:t>Crediti commerciali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1600" b="1" u="sng" dirty="0">
              <a:solidFill>
                <a:srgbClr val="444444"/>
              </a:solidFill>
              <a:latin typeface="Arial Unicode MS"/>
            </a:endParaRPr>
          </a:p>
        </p:txBody>
      </p:sp>
      <p:pic>
        <p:nvPicPr>
          <p:cNvPr id="19" name="Immagine 1" descr="logo combinato-01">
            <a:extLst>
              <a:ext uri="{FF2B5EF4-FFF2-40B4-BE49-F238E27FC236}">
                <a16:creationId xmlns:a16="http://schemas.microsoft.com/office/drawing/2014/main" xmlns="" id="{9D6460AE-A156-40A2-B3B8-615452734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22" y="113897"/>
            <a:ext cx="2328702" cy="922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10 SEGNALI D'ALLERTA CHE TI STA MANDANDO IL TUO FEGATO">
            <a:extLst>
              <a:ext uri="{FF2B5EF4-FFF2-40B4-BE49-F238E27FC236}">
                <a16:creationId xmlns:a16="http://schemas.microsoft.com/office/drawing/2014/main" xmlns="" id="{0DB1A92D-AE84-4E6C-A5C5-082E03DED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489" y="4714955"/>
            <a:ext cx="248602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arentesi graffa chiusa 1">
            <a:extLst>
              <a:ext uri="{FF2B5EF4-FFF2-40B4-BE49-F238E27FC236}">
                <a16:creationId xmlns:a16="http://schemas.microsoft.com/office/drawing/2014/main" xmlns="" id="{CDF3AF89-EC58-415E-9880-9CACD7F8E498}"/>
              </a:ext>
            </a:extLst>
          </p:cNvPr>
          <p:cNvSpPr/>
          <p:nvPr/>
        </p:nvSpPr>
        <p:spPr>
          <a:xfrm>
            <a:off x="3920563" y="5014258"/>
            <a:ext cx="338292" cy="144033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7297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B683391A-9CBB-4641-AC1C-84DC40ECCBF3}"/>
              </a:ext>
            </a:extLst>
          </p:cNvPr>
          <p:cNvSpPr/>
          <p:nvPr/>
        </p:nvSpPr>
        <p:spPr>
          <a:xfrm>
            <a:off x="11782478" y="6085767"/>
            <a:ext cx="409522" cy="4748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7" name="Segnaposto numero diapositiva 6">
            <a:extLst>
              <a:ext uri="{FF2B5EF4-FFF2-40B4-BE49-F238E27FC236}">
                <a16:creationId xmlns:a16="http://schemas.microsoft.com/office/drawing/2014/main" xmlns="" id="{E66C009E-1F32-44B6-A0CA-8E5CFBF5FAC7}"/>
              </a:ext>
            </a:extLst>
          </p:cNvPr>
          <p:cNvSpPr txBox="1">
            <a:spLocks/>
          </p:cNvSpPr>
          <p:nvPr/>
        </p:nvSpPr>
        <p:spPr>
          <a:xfrm>
            <a:off x="11174486" y="593531"/>
            <a:ext cx="579765" cy="6194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9FA1867-8C73-48C8-96A7-F4763583E47D}" type="slidenum">
              <a:rPr lang="it-IT" sz="2800" smtClean="0">
                <a:solidFill>
                  <a:prstClr val="white"/>
                </a:solidFill>
              </a:rPr>
              <a:pPr algn="ctr"/>
              <a:t>27</a:t>
            </a:fld>
            <a:endParaRPr lang="it-IT" sz="2800" dirty="0">
              <a:solidFill>
                <a:prstClr val="white"/>
              </a:solidFill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xmlns="" id="{8259F441-E01A-4D42-8785-618A067805B4}"/>
              </a:ext>
            </a:extLst>
          </p:cNvPr>
          <p:cNvSpPr txBox="1"/>
          <p:nvPr/>
        </p:nvSpPr>
        <p:spPr>
          <a:xfrm>
            <a:off x="943" y="142447"/>
            <a:ext cx="5851221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200" b="1" i="1" dirty="0">
                <a:solidFill>
                  <a:prstClr val="black"/>
                </a:solidFill>
              </a:rPr>
              <a:t>CONSIGLI UTILI PER LA GESTIONE DEL CASH FLOW</a:t>
            </a:r>
          </a:p>
          <a:p>
            <a:pPr algn="just"/>
            <a:endParaRPr lang="it-IT" sz="2200" b="1" i="1" dirty="0">
              <a:solidFill>
                <a:prstClr val="black"/>
              </a:solidFill>
            </a:endParaRPr>
          </a:p>
          <a:p>
            <a:pPr algn="just"/>
            <a:r>
              <a:rPr lang="it-IT" sz="2200" b="1" i="1" dirty="0">
                <a:solidFill>
                  <a:prstClr val="white">
                    <a:lumMod val="85000"/>
                  </a:prstClr>
                </a:solidFill>
              </a:rPr>
              <a:t>#1 GESTIRE IL RAPPORTO CON LE BANCHE</a:t>
            </a:r>
          </a:p>
          <a:p>
            <a:pPr algn="just"/>
            <a:endParaRPr lang="it-IT" sz="2200" b="1" i="1" dirty="0">
              <a:solidFill>
                <a:srgbClr val="00A79D"/>
              </a:solidFill>
            </a:endParaRPr>
          </a:p>
          <a:p>
            <a:pPr algn="just"/>
            <a:r>
              <a:rPr lang="it-IT" sz="2200" b="1" i="1" dirty="0">
                <a:solidFill>
                  <a:srgbClr val="00A79D"/>
                </a:solidFill>
              </a:rPr>
              <a:t>#2 GESTIRE IL RAPPORTO CON I FORNITORI</a:t>
            </a:r>
          </a:p>
          <a:p>
            <a:pPr algn="just"/>
            <a:endParaRPr lang="it-IT" sz="2200" dirty="0">
              <a:solidFill>
                <a:srgbClr val="00A79D"/>
              </a:solidFill>
            </a:endParaRPr>
          </a:p>
          <a:p>
            <a:pPr algn="just"/>
            <a:r>
              <a:rPr lang="it-IT" sz="2200" b="1" i="1" dirty="0">
                <a:solidFill>
                  <a:prstClr val="white">
                    <a:lumMod val="85000"/>
                  </a:prstClr>
                </a:solidFill>
              </a:rPr>
              <a:t>#3 PIANIFICARE GLI ACQUISTI</a:t>
            </a:r>
          </a:p>
          <a:p>
            <a:pPr algn="just"/>
            <a:endParaRPr lang="it-IT" sz="2200" b="1" i="1" dirty="0">
              <a:solidFill>
                <a:prstClr val="white">
                  <a:lumMod val="85000"/>
                </a:prstClr>
              </a:solidFill>
            </a:endParaRPr>
          </a:p>
          <a:p>
            <a:pPr algn="just"/>
            <a:r>
              <a:rPr lang="it-IT" sz="2200" b="1" i="1" dirty="0">
                <a:solidFill>
                  <a:prstClr val="white">
                    <a:lumMod val="85000"/>
                  </a:prstClr>
                </a:solidFill>
              </a:rPr>
              <a:t>#4 BUDGET DI CASSA</a:t>
            </a:r>
          </a:p>
          <a:p>
            <a:pPr algn="just"/>
            <a:endParaRPr lang="it-IT" sz="2200" b="1" i="1" dirty="0">
              <a:solidFill>
                <a:prstClr val="white">
                  <a:lumMod val="85000"/>
                </a:prstClr>
              </a:solidFill>
            </a:endParaRPr>
          </a:p>
          <a:p>
            <a:pPr algn="just"/>
            <a:r>
              <a:rPr lang="it-IT" sz="2200" b="1" i="1" dirty="0">
                <a:solidFill>
                  <a:prstClr val="white">
                    <a:lumMod val="85000"/>
                  </a:prstClr>
                </a:solidFill>
              </a:rPr>
              <a:t>#5 GESTIONE COSTO DEL PERSONALE</a:t>
            </a:r>
          </a:p>
          <a:p>
            <a:pPr algn="just"/>
            <a:endParaRPr lang="it-IT" sz="2200" b="1" i="1" dirty="0">
              <a:solidFill>
                <a:prstClr val="white">
                  <a:lumMod val="85000"/>
                </a:prstClr>
              </a:solidFill>
            </a:endParaRPr>
          </a:p>
          <a:p>
            <a:pPr algn="just"/>
            <a:r>
              <a:rPr lang="it-IT" sz="2200" b="1" i="1" dirty="0">
                <a:solidFill>
                  <a:prstClr val="white">
                    <a:lumMod val="85000"/>
                  </a:prstClr>
                </a:solidFill>
              </a:rPr>
              <a:t>#6 USARE FINANZA AGEVOLATA</a:t>
            </a:r>
          </a:p>
          <a:p>
            <a:pPr algn="just"/>
            <a:endParaRPr lang="it-IT" sz="2200" b="1" i="1" dirty="0">
              <a:solidFill>
                <a:prstClr val="white">
                  <a:lumMod val="85000"/>
                </a:prstClr>
              </a:solidFill>
            </a:endParaRPr>
          </a:p>
          <a:p>
            <a:pPr algn="just"/>
            <a:r>
              <a:rPr lang="it-IT" sz="2200" b="1" i="1" dirty="0">
                <a:solidFill>
                  <a:prstClr val="white">
                    <a:lumMod val="85000"/>
                  </a:prstClr>
                </a:solidFill>
              </a:rPr>
              <a:t>#7 CREDIT MANAGEMENT</a:t>
            </a:r>
          </a:p>
          <a:p>
            <a:pPr algn="just"/>
            <a:endParaRPr lang="it-IT" dirty="0">
              <a:solidFill>
                <a:prstClr val="black"/>
              </a:solidFill>
            </a:endParaRPr>
          </a:p>
          <a:p>
            <a:pPr algn="just"/>
            <a:r>
              <a:rPr lang="it-IT" b="1" dirty="0">
                <a:solidFill>
                  <a:prstClr val="black"/>
                </a:solidFill>
              </a:rPr>
              <a:t>Intervista a Fabio Picchio:</a:t>
            </a:r>
          </a:p>
          <a:p>
            <a:pPr algn="just"/>
            <a:r>
              <a:rPr lang="it-IT" dirty="0">
                <a:solidFill>
                  <a:prstClr val="black"/>
                </a:solidFill>
              </a:rPr>
              <a:t>Link </a:t>
            </a:r>
            <a:r>
              <a:rPr lang="it-IT" sz="1600" dirty="0">
                <a:solidFill>
                  <a:prstClr val="black"/>
                </a:solidFill>
                <a:hlinkClick r:id="rId3"/>
              </a:rPr>
              <a:t>https://www.youtube.com/watch?v=XkzZGHkC7iE</a:t>
            </a:r>
            <a:endParaRPr lang="it-IT" dirty="0">
              <a:solidFill>
                <a:prstClr val="black"/>
              </a:solidFill>
            </a:endParaRPr>
          </a:p>
        </p:txBody>
      </p:sp>
      <p:pic>
        <p:nvPicPr>
          <p:cNvPr id="1026" name="Picture 2" descr="Deferral Of The Payment Of Employees' Tax Liability For Tax ...">
            <a:extLst>
              <a:ext uri="{FF2B5EF4-FFF2-40B4-BE49-F238E27FC236}">
                <a16:creationId xmlns:a16="http://schemas.microsoft.com/office/drawing/2014/main" xmlns="" id="{240DF06B-6515-464D-9CC7-28A9174BC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398" y="0"/>
            <a:ext cx="63293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magine 1" descr="logo combinato-01">
            <a:extLst>
              <a:ext uri="{FF2B5EF4-FFF2-40B4-BE49-F238E27FC236}">
                <a16:creationId xmlns:a16="http://schemas.microsoft.com/office/drawing/2014/main" xmlns="" id="{8E118447-7A28-49BB-BDBD-6BF90C0DE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532" y="1122352"/>
            <a:ext cx="1734410" cy="68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47529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magine 20">
            <a:extLst>
              <a:ext uri="{FF2B5EF4-FFF2-40B4-BE49-F238E27FC236}">
                <a16:creationId xmlns:a16="http://schemas.microsoft.com/office/drawing/2014/main" xmlns="" id="{796690ED-978D-4BD0-BC5D-9CC9FF7B1D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2"/>
          <a:stretch/>
        </p:blipFill>
        <p:spPr>
          <a:xfrm flipH="1">
            <a:off x="6692254" y="5533461"/>
            <a:ext cx="5496733" cy="1337517"/>
          </a:xfrm>
          <a:prstGeom prst="rect">
            <a:avLst/>
          </a:prstGeom>
        </p:spPr>
      </p:pic>
      <p:sp>
        <p:nvSpPr>
          <p:cNvPr id="15" name="Elaborazione 14">
            <a:extLst>
              <a:ext uri="{FF2B5EF4-FFF2-40B4-BE49-F238E27FC236}">
                <a16:creationId xmlns:a16="http://schemas.microsoft.com/office/drawing/2014/main" xmlns="" id="{E3525D43-2C85-4493-A423-C7BAC205A565}"/>
              </a:ext>
            </a:extLst>
          </p:cNvPr>
          <p:cNvSpPr/>
          <p:nvPr/>
        </p:nvSpPr>
        <p:spPr>
          <a:xfrm rot="10800000">
            <a:off x="1735752" y="566114"/>
            <a:ext cx="5664977" cy="18000"/>
          </a:xfrm>
          <a:prstGeom prst="flowChartProcess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B683391A-9CBB-4641-AC1C-84DC40ECCBF3}"/>
              </a:ext>
            </a:extLst>
          </p:cNvPr>
          <p:cNvSpPr/>
          <p:nvPr/>
        </p:nvSpPr>
        <p:spPr>
          <a:xfrm>
            <a:off x="11782478" y="6085767"/>
            <a:ext cx="409522" cy="4748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8" name="Elaborazione 17">
            <a:extLst>
              <a:ext uri="{FF2B5EF4-FFF2-40B4-BE49-F238E27FC236}">
                <a16:creationId xmlns:a16="http://schemas.microsoft.com/office/drawing/2014/main" xmlns="" id="{302E202F-D21A-407F-81EF-B34159EECCAE}"/>
              </a:ext>
            </a:extLst>
          </p:cNvPr>
          <p:cNvSpPr/>
          <p:nvPr/>
        </p:nvSpPr>
        <p:spPr>
          <a:xfrm rot="16200000">
            <a:off x="-2345444" y="3648075"/>
            <a:ext cx="5266481" cy="18000"/>
          </a:xfrm>
          <a:prstGeom prst="flowChartProcess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xmlns="" id="{52FE6824-57D8-4B3B-8AD3-60E76947A86F}"/>
              </a:ext>
            </a:extLst>
          </p:cNvPr>
          <p:cNvSpPr/>
          <p:nvPr/>
        </p:nvSpPr>
        <p:spPr>
          <a:xfrm>
            <a:off x="11115813" y="-6778"/>
            <a:ext cx="678025" cy="114065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7" name="Segnaposto numero diapositiva 6">
            <a:extLst>
              <a:ext uri="{FF2B5EF4-FFF2-40B4-BE49-F238E27FC236}">
                <a16:creationId xmlns:a16="http://schemas.microsoft.com/office/drawing/2014/main" xmlns="" id="{E66C009E-1F32-44B6-A0CA-8E5CFBF5FAC7}"/>
              </a:ext>
            </a:extLst>
          </p:cNvPr>
          <p:cNvSpPr txBox="1">
            <a:spLocks/>
          </p:cNvSpPr>
          <p:nvPr/>
        </p:nvSpPr>
        <p:spPr>
          <a:xfrm>
            <a:off x="11174486" y="593531"/>
            <a:ext cx="579765" cy="6194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9FA1867-8C73-48C8-96A7-F4763583E47D}" type="slidenum">
              <a:rPr lang="it-IT" sz="2800" smtClean="0">
                <a:solidFill>
                  <a:prstClr val="white"/>
                </a:solidFill>
              </a:rPr>
              <a:pPr algn="ctr"/>
              <a:t>28</a:t>
            </a:fld>
            <a:endParaRPr lang="it-IT" sz="2800" dirty="0">
              <a:solidFill>
                <a:prstClr val="white"/>
              </a:solidFill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xmlns="" id="{8FD280A5-36B0-40C4-ACC1-68C000DC7AE7}"/>
              </a:ext>
            </a:extLst>
          </p:cNvPr>
          <p:cNvSpPr txBox="1"/>
          <p:nvPr/>
        </p:nvSpPr>
        <p:spPr>
          <a:xfrm rot="5400000">
            <a:off x="9106630" y="3307676"/>
            <a:ext cx="4732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5B9BD5"/>
                </a:solidFill>
              </a:rPr>
              <a:t>CASH FLOW - CONSIGLI UTILI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xmlns="" id="{503E5F84-D79C-4E36-A29D-68C2D6453A0A}"/>
              </a:ext>
            </a:extLst>
          </p:cNvPr>
          <p:cNvSpPr txBox="1"/>
          <p:nvPr/>
        </p:nvSpPr>
        <p:spPr>
          <a:xfrm>
            <a:off x="534431" y="1274564"/>
            <a:ext cx="4724863" cy="563231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600" b="1" i="1" dirty="0">
                <a:solidFill>
                  <a:srgbClr val="00A79D"/>
                </a:solidFill>
                <a:latin typeface="Arial Unicode MS"/>
              </a:rPr>
              <a:t>#2 GESTIRE IL RAPPORTO CON I FORNITORI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1600" dirty="0">
              <a:solidFill>
                <a:srgbClr val="444444"/>
              </a:solidFill>
              <a:latin typeface="Arial Unicode MS"/>
            </a:endParaRP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it-IT" altLang="it-IT" b="1" dirty="0">
                <a:solidFill>
                  <a:prstClr val="black"/>
                </a:solidFill>
                <a:latin typeface="Arial Unicode MS"/>
                <a:sym typeface="Wingdings" panose="05000000000000000000" pitchFamily="2" charset="2"/>
              </a:rPr>
              <a:t>Trasparenza</a:t>
            </a: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it-IT" altLang="it-IT" b="1" dirty="0">
              <a:solidFill>
                <a:prstClr val="black"/>
              </a:solidFill>
              <a:latin typeface="Arial Unicode MS"/>
              <a:sym typeface="Wingdings" panose="05000000000000000000" pitchFamily="2" charset="2"/>
            </a:endParaRP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it-IT" altLang="it-IT" b="1" dirty="0">
                <a:solidFill>
                  <a:prstClr val="black"/>
                </a:solidFill>
                <a:latin typeface="Arial Unicode MS"/>
                <a:sym typeface="Wingdings" panose="05000000000000000000" pitchFamily="2" charset="2"/>
              </a:rPr>
              <a:t>Pianificazione dei rientri</a:t>
            </a: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it-IT" altLang="it-IT" b="1" dirty="0">
              <a:solidFill>
                <a:prstClr val="black"/>
              </a:solidFill>
              <a:latin typeface="Arial Unicode MS"/>
              <a:sym typeface="Wingdings" panose="05000000000000000000" pitchFamily="2" charset="2"/>
            </a:endParaRP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it-IT" altLang="it-IT" b="1" dirty="0">
                <a:solidFill>
                  <a:prstClr val="black"/>
                </a:solidFill>
                <a:latin typeface="Arial Unicode MS"/>
                <a:sym typeface="Wingdings" panose="05000000000000000000" pitchFamily="2" charset="2"/>
              </a:rPr>
              <a:t>Puntualità</a:t>
            </a: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it-IT" altLang="it-IT" b="1" dirty="0">
              <a:solidFill>
                <a:prstClr val="black"/>
              </a:solidFill>
              <a:latin typeface="Arial Unicode MS"/>
              <a:sym typeface="Wingdings" panose="05000000000000000000" pitchFamily="2" charset="2"/>
            </a:endParaRP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it-IT" altLang="it-IT" b="1" dirty="0">
                <a:solidFill>
                  <a:prstClr val="black"/>
                </a:solidFill>
                <a:latin typeface="Arial Unicode MS"/>
                <a:sym typeface="Wingdings" panose="05000000000000000000" pitchFamily="2" charset="2"/>
              </a:rPr>
              <a:t>Se si è liquidi, fare accordi strategici a condizioni di estremo vantaggio</a:t>
            </a: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it-IT" altLang="it-IT" b="1" dirty="0">
              <a:solidFill>
                <a:prstClr val="black"/>
              </a:solidFill>
              <a:latin typeface="Arial Unicode MS"/>
              <a:sym typeface="Wingdings" panose="05000000000000000000" pitchFamily="2" charset="2"/>
            </a:endParaRP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it-IT" altLang="it-IT" b="1" dirty="0">
                <a:solidFill>
                  <a:prstClr val="black"/>
                </a:solidFill>
                <a:latin typeface="Arial Unicode MS"/>
                <a:sym typeface="Wingdings" panose="05000000000000000000" pitchFamily="2" charset="2"/>
              </a:rPr>
              <a:t>Attenzione a restare AFFIDABILI</a:t>
            </a: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it-IT" altLang="it-IT" b="1" dirty="0">
              <a:solidFill>
                <a:prstClr val="black"/>
              </a:solidFill>
              <a:latin typeface="Arial Unicode MS"/>
              <a:sym typeface="Wingdings" panose="05000000000000000000" pitchFamily="2" charset="2"/>
            </a:endParaRP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it-IT" altLang="it-IT" b="1" dirty="0">
              <a:solidFill>
                <a:prstClr val="black"/>
              </a:solidFill>
              <a:latin typeface="Arial Unicode MS"/>
              <a:sym typeface="Wingdings" panose="05000000000000000000" pitchFamily="2" charset="2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1600" b="1" dirty="0">
              <a:solidFill>
                <a:prstClr val="black"/>
              </a:solidFill>
              <a:latin typeface="Arial Unicode MS"/>
              <a:sym typeface="Wingdings" panose="05000000000000000000" pitchFamily="2" charset="2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600" dirty="0">
                <a:solidFill>
                  <a:prstClr val="black"/>
                </a:solidFill>
                <a:latin typeface="Arial Unicode MS"/>
              </a:rPr>
              <a:t>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1600" b="1" u="sng" dirty="0">
              <a:solidFill>
                <a:srgbClr val="444444"/>
              </a:solidFill>
              <a:latin typeface="Arial Unicode MS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1600" b="1" u="sng" dirty="0">
              <a:solidFill>
                <a:srgbClr val="444444"/>
              </a:solidFill>
              <a:latin typeface="Arial Unicode MS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1600" b="1" u="sng" dirty="0">
              <a:solidFill>
                <a:srgbClr val="444444"/>
              </a:solidFill>
              <a:latin typeface="Arial Unicode MS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1600" b="1" u="sng" dirty="0">
              <a:solidFill>
                <a:srgbClr val="444444"/>
              </a:solidFill>
              <a:latin typeface="Arial Unicode MS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1600" b="1" u="sng" dirty="0">
              <a:solidFill>
                <a:srgbClr val="444444"/>
              </a:solidFill>
              <a:latin typeface="Arial Unicode MS"/>
            </a:endParaRPr>
          </a:p>
        </p:txBody>
      </p:sp>
      <p:pic>
        <p:nvPicPr>
          <p:cNvPr id="19" name="Immagine 1" descr="logo combinato-01">
            <a:extLst>
              <a:ext uri="{FF2B5EF4-FFF2-40B4-BE49-F238E27FC236}">
                <a16:creationId xmlns:a16="http://schemas.microsoft.com/office/drawing/2014/main" xmlns="" id="{9D6460AE-A156-40A2-B3B8-615452734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22" y="113897"/>
            <a:ext cx="2328702" cy="922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Vendere online e gestire la Supply Chain. | M101">
            <a:extLst>
              <a:ext uri="{FF2B5EF4-FFF2-40B4-BE49-F238E27FC236}">
                <a16:creationId xmlns:a16="http://schemas.microsoft.com/office/drawing/2014/main" xmlns="" id="{D52D58F1-0F49-471E-9817-FFB5BFC8E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120" y="1962481"/>
            <a:ext cx="4570630" cy="274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9657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B683391A-9CBB-4641-AC1C-84DC40ECCBF3}"/>
              </a:ext>
            </a:extLst>
          </p:cNvPr>
          <p:cNvSpPr/>
          <p:nvPr/>
        </p:nvSpPr>
        <p:spPr>
          <a:xfrm>
            <a:off x="11782478" y="6085767"/>
            <a:ext cx="409522" cy="4748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7" name="Segnaposto numero diapositiva 6">
            <a:extLst>
              <a:ext uri="{FF2B5EF4-FFF2-40B4-BE49-F238E27FC236}">
                <a16:creationId xmlns:a16="http://schemas.microsoft.com/office/drawing/2014/main" xmlns="" id="{E66C009E-1F32-44B6-A0CA-8E5CFBF5FAC7}"/>
              </a:ext>
            </a:extLst>
          </p:cNvPr>
          <p:cNvSpPr txBox="1">
            <a:spLocks/>
          </p:cNvSpPr>
          <p:nvPr/>
        </p:nvSpPr>
        <p:spPr>
          <a:xfrm>
            <a:off x="11174486" y="593531"/>
            <a:ext cx="579765" cy="6194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9FA1867-8C73-48C8-96A7-F4763583E47D}" type="slidenum">
              <a:rPr lang="it-IT" sz="2800" smtClean="0">
                <a:solidFill>
                  <a:prstClr val="white"/>
                </a:solidFill>
              </a:rPr>
              <a:pPr algn="ctr"/>
              <a:t>29</a:t>
            </a:fld>
            <a:endParaRPr lang="it-IT" sz="2800" dirty="0">
              <a:solidFill>
                <a:prstClr val="white"/>
              </a:solidFill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xmlns="" id="{8259F441-E01A-4D42-8785-618A067805B4}"/>
              </a:ext>
            </a:extLst>
          </p:cNvPr>
          <p:cNvSpPr txBox="1"/>
          <p:nvPr/>
        </p:nvSpPr>
        <p:spPr>
          <a:xfrm>
            <a:off x="943" y="142447"/>
            <a:ext cx="5851221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200" b="1" i="1" dirty="0">
                <a:solidFill>
                  <a:prstClr val="black"/>
                </a:solidFill>
              </a:rPr>
              <a:t>CONSIGLI UTILI PER LA GESTIONE DEL CASH FLOW</a:t>
            </a:r>
          </a:p>
          <a:p>
            <a:pPr algn="just"/>
            <a:endParaRPr lang="it-IT" sz="2200" b="1" i="1" dirty="0">
              <a:solidFill>
                <a:prstClr val="black"/>
              </a:solidFill>
            </a:endParaRPr>
          </a:p>
          <a:p>
            <a:pPr algn="just"/>
            <a:r>
              <a:rPr lang="it-IT" sz="2200" b="1" i="1" dirty="0">
                <a:solidFill>
                  <a:prstClr val="white">
                    <a:lumMod val="85000"/>
                  </a:prstClr>
                </a:solidFill>
              </a:rPr>
              <a:t>#1 GESTIRE IL RAPPORTO CON LE BANCHE</a:t>
            </a:r>
          </a:p>
          <a:p>
            <a:pPr algn="just"/>
            <a:endParaRPr lang="it-IT" sz="2200" b="1" i="1" dirty="0">
              <a:solidFill>
                <a:prstClr val="white">
                  <a:lumMod val="85000"/>
                </a:prstClr>
              </a:solidFill>
            </a:endParaRPr>
          </a:p>
          <a:p>
            <a:pPr algn="just"/>
            <a:r>
              <a:rPr lang="it-IT" sz="2200" b="1" i="1" dirty="0">
                <a:solidFill>
                  <a:prstClr val="white">
                    <a:lumMod val="85000"/>
                  </a:prstClr>
                </a:solidFill>
              </a:rPr>
              <a:t>#2 GESTIRE IL RAPPORTO CON I FORNITORI</a:t>
            </a:r>
          </a:p>
          <a:p>
            <a:pPr algn="just"/>
            <a:endParaRPr lang="it-IT" sz="2200" dirty="0">
              <a:solidFill>
                <a:srgbClr val="00A79D"/>
              </a:solidFill>
            </a:endParaRPr>
          </a:p>
          <a:p>
            <a:pPr algn="just"/>
            <a:r>
              <a:rPr lang="it-IT" sz="2200" b="1" i="1" dirty="0">
                <a:solidFill>
                  <a:srgbClr val="00A79D"/>
                </a:solidFill>
              </a:rPr>
              <a:t>#3 PIANIFICARE GLI ACQUISTI</a:t>
            </a:r>
          </a:p>
          <a:p>
            <a:pPr algn="just"/>
            <a:endParaRPr lang="it-IT" sz="2200" b="1" i="1" dirty="0">
              <a:solidFill>
                <a:srgbClr val="00A79D"/>
              </a:solidFill>
            </a:endParaRPr>
          </a:p>
          <a:p>
            <a:pPr algn="just"/>
            <a:r>
              <a:rPr lang="it-IT" sz="2200" b="1" i="1" dirty="0">
                <a:solidFill>
                  <a:prstClr val="white">
                    <a:lumMod val="85000"/>
                  </a:prstClr>
                </a:solidFill>
              </a:rPr>
              <a:t>#4 BUDGET DI CASSA</a:t>
            </a:r>
          </a:p>
          <a:p>
            <a:pPr algn="just"/>
            <a:endParaRPr lang="it-IT" sz="2200" b="1" i="1" dirty="0">
              <a:solidFill>
                <a:prstClr val="white">
                  <a:lumMod val="85000"/>
                </a:prstClr>
              </a:solidFill>
            </a:endParaRPr>
          </a:p>
          <a:p>
            <a:pPr algn="just"/>
            <a:r>
              <a:rPr lang="it-IT" sz="2200" b="1" i="1" dirty="0">
                <a:solidFill>
                  <a:prstClr val="white">
                    <a:lumMod val="85000"/>
                  </a:prstClr>
                </a:solidFill>
              </a:rPr>
              <a:t>#5 GESTIONE COSTO DEL PERSONALE</a:t>
            </a:r>
          </a:p>
          <a:p>
            <a:pPr algn="just"/>
            <a:endParaRPr lang="it-IT" sz="2200" b="1" i="1" dirty="0">
              <a:solidFill>
                <a:prstClr val="white">
                  <a:lumMod val="85000"/>
                </a:prstClr>
              </a:solidFill>
            </a:endParaRPr>
          </a:p>
          <a:p>
            <a:pPr algn="just"/>
            <a:r>
              <a:rPr lang="it-IT" sz="2200" b="1" i="1" dirty="0">
                <a:solidFill>
                  <a:prstClr val="white">
                    <a:lumMod val="85000"/>
                  </a:prstClr>
                </a:solidFill>
              </a:rPr>
              <a:t>#6 USARE FINANZA AGEVOLATA</a:t>
            </a:r>
          </a:p>
          <a:p>
            <a:pPr algn="just"/>
            <a:endParaRPr lang="it-IT" sz="2200" b="1" i="1" dirty="0">
              <a:solidFill>
                <a:prstClr val="white">
                  <a:lumMod val="85000"/>
                </a:prstClr>
              </a:solidFill>
            </a:endParaRPr>
          </a:p>
          <a:p>
            <a:pPr algn="just"/>
            <a:r>
              <a:rPr lang="it-IT" sz="2200" b="1" i="1" dirty="0">
                <a:solidFill>
                  <a:prstClr val="white">
                    <a:lumMod val="85000"/>
                  </a:prstClr>
                </a:solidFill>
              </a:rPr>
              <a:t>#7 CREDIT MANAGEMENT</a:t>
            </a:r>
          </a:p>
          <a:p>
            <a:pPr algn="just"/>
            <a:endParaRPr lang="it-IT" dirty="0">
              <a:solidFill>
                <a:prstClr val="black"/>
              </a:solidFill>
            </a:endParaRPr>
          </a:p>
        </p:txBody>
      </p:sp>
      <p:pic>
        <p:nvPicPr>
          <p:cNvPr id="1026" name="Picture 2" descr="Deferral Of The Payment Of Employees' Tax Liability For Tax ...">
            <a:extLst>
              <a:ext uri="{FF2B5EF4-FFF2-40B4-BE49-F238E27FC236}">
                <a16:creationId xmlns:a16="http://schemas.microsoft.com/office/drawing/2014/main" xmlns="" id="{240DF06B-6515-464D-9CC7-28A9174BC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398" y="0"/>
            <a:ext cx="63293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magine 1" descr="logo combinato-01">
            <a:extLst>
              <a:ext uri="{FF2B5EF4-FFF2-40B4-BE49-F238E27FC236}">
                <a16:creationId xmlns:a16="http://schemas.microsoft.com/office/drawing/2014/main" xmlns="" id="{8E118447-7A28-49BB-BDBD-6BF90C0DE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532" y="1122352"/>
            <a:ext cx="1734410" cy="68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548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laborazione 14">
            <a:extLst>
              <a:ext uri="{FF2B5EF4-FFF2-40B4-BE49-F238E27FC236}">
                <a16:creationId xmlns:a16="http://schemas.microsoft.com/office/drawing/2014/main" xmlns="" id="{E3525D43-2C85-4493-A423-C7BAC205A565}"/>
              </a:ext>
            </a:extLst>
          </p:cNvPr>
          <p:cNvSpPr/>
          <p:nvPr/>
        </p:nvSpPr>
        <p:spPr>
          <a:xfrm rot="10800000">
            <a:off x="1735752" y="566114"/>
            <a:ext cx="5664977" cy="18000"/>
          </a:xfrm>
          <a:prstGeom prst="flowChartProcess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B683391A-9CBB-4641-AC1C-84DC40ECCBF3}"/>
              </a:ext>
            </a:extLst>
          </p:cNvPr>
          <p:cNvSpPr/>
          <p:nvPr/>
        </p:nvSpPr>
        <p:spPr>
          <a:xfrm>
            <a:off x="11782478" y="6085767"/>
            <a:ext cx="409522" cy="4748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Elaborazione 17">
            <a:extLst>
              <a:ext uri="{FF2B5EF4-FFF2-40B4-BE49-F238E27FC236}">
                <a16:creationId xmlns:a16="http://schemas.microsoft.com/office/drawing/2014/main" xmlns="" id="{302E202F-D21A-407F-81EF-B34159EECCAE}"/>
              </a:ext>
            </a:extLst>
          </p:cNvPr>
          <p:cNvSpPr/>
          <p:nvPr/>
        </p:nvSpPr>
        <p:spPr>
          <a:xfrm rot="16200000">
            <a:off x="-2345444" y="3648075"/>
            <a:ext cx="5266481" cy="18000"/>
          </a:xfrm>
          <a:prstGeom prst="flowChartProcess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xmlns="" id="{52FE6824-57D8-4B3B-8AD3-60E76947A86F}"/>
              </a:ext>
            </a:extLst>
          </p:cNvPr>
          <p:cNvSpPr/>
          <p:nvPr/>
        </p:nvSpPr>
        <p:spPr>
          <a:xfrm>
            <a:off x="11115813" y="-6778"/>
            <a:ext cx="678025" cy="114065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Segnaposto numero diapositiva 6">
            <a:extLst>
              <a:ext uri="{FF2B5EF4-FFF2-40B4-BE49-F238E27FC236}">
                <a16:creationId xmlns:a16="http://schemas.microsoft.com/office/drawing/2014/main" xmlns="" id="{E66C009E-1F32-44B6-A0CA-8E5CFBF5FAC7}"/>
              </a:ext>
            </a:extLst>
          </p:cNvPr>
          <p:cNvSpPr txBox="1">
            <a:spLocks/>
          </p:cNvSpPr>
          <p:nvPr/>
        </p:nvSpPr>
        <p:spPr>
          <a:xfrm>
            <a:off x="11174486" y="593531"/>
            <a:ext cx="579765" cy="6194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9FA1867-8C73-48C8-96A7-F4763583E47D}" type="slidenum">
              <a:rPr lang="it-IT" sz="2800" smtClean="0">
                <a:solidFill>
                  <a:schemeClr val="bg1"/>
                </a:solidFill>
              </a:rPr>
              <a:pPr algn="ctr"/>
              <a:t>3</a:t>
            </a:fld>
            <a:endParaRPr lang="it-IT" sz="2800" dirty="0">
              <a:solidFill>
                <a:schemeClr val="bg1"/>
              </a:solidFill>
            </a:endParaRP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xmlns="" id="{796690ED-978D-4BD0-BC5D-9CC9FF7B1D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2"/>
          <a:stretch/>
        </p:blipFill>
        <p:spPr>
          <a:xfrm flipH="1">
            <a:off x="6692254" y="5533461"/>
            <a:ext cx="5496733" cy="1337517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xmlns="" id="{8259F441-E01A-4D42-8785-618A067805B4}"/>
              </a:ext>
            </a:extLst>
          </p:cNvPr>
          <p:cNvSpPr txBox="1"/>
          <p:nvPr/>
        </p:nvSpPr>
        <p:spPr>
          <a:xfrm>
            <a:off x="2592600" y="265183"/>
            <a:ext cx="809547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endParaRPr lang="it-IT" sz="1600" b="1" dirty="0">
              <a:solidFill>
                <a:srgbClr val="0070C0"/>
              </a:solidFill>
            </a:endParaRPr>
          </a:p>
          <a:p>
            <a:pPr algn="just">
              <a:defRPr/>
            </a:pPr>
            <a:r>
              <a:rPr lang="it-IT" b="1" dirty="0">
                <a:solidFill>
                  <a:srgbClr val="0070C0"/>
                </a:solidFill>
              </a:rPr>
              <a:t> CREDITO SPESE DI SANIFICAZIONE </a:t>
            </a:r>
          </a:p>
          <a:p>
            <a:pPr lvl="0" algn="just">
              <a:defRPr/>
            </a:pPr>
            <a:endParaRPr lang="it-IT" sz="1600" b="1" dirty="0">
              <a:solidFill>
                <a:prstClr val="black"/>
              </a:solidFill>
            </a:endParaRPr>
          </a:p>
          <a:p>
            <a:pPr lvl="0" algn="just">
              <a:defRPr/>
            </a:pPr>
            <a:endParaRPr lang="it-IT" sz="1600" b="1" dirty="0">
              <a:solidFill>
                <a:prstClr val="black"/>
              </a:solidFill>
            </a:endParaRPr>
          </a:p>
          <a:p>
            <a:pPr lvl="0" algn="just">
              <a:defRPr/>
            </a:pPr>
            <a:endParaRPr lang="it-IT" sz="1600" b="1" dirty="0">
              <a:solidFill>
                <a:prstClr val="black"/>
              </a:solidFill>
            </a:endParaRPr>
          </a:p>
          <a:p>
            <a:pPr lvl="0" algn="just">
              <a:defRPr/>
            </a:pPr>
            <a:endParaRPr lang="it-IT" sz="1600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marL="285750" lvl="0" indent="-285750" algn="just">
              <a:buFontTx/>
              <a:buChar char="-"/>
              <a:defRPr/>
            </a:pPr>
            <a:endParaRPr lang="it-IT" sz="1600" dirty="0">
              <a:solidFill>
                <a:prstClr val="black"/>
              </a:solidFill>
            </a:endParaRPr>
          </a:p>
        </p:txBody>
      </p:sp>
      <p:pic>
        <p:nvPicPr>
          <p:cNvPr id="19" name="Immagine 1" descr="logo combinato-01">
            <a:extLst>
              <a:ext uri="{FF2B5EF4-FFF2-40B4-BE49-F238E27FC236}">
                <a16:creationId xmlns:a16="http://schemas.microsoft.com/office/drawing/2014/main" xmlns="" id="{A1A1FC9E-A149-429B-B891-2F094B0C7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22" y="113897"/>
            <a:ext cx="2328702" cy="922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Tabella 11">
            <a:extLst>
              <a:ext uri="{FF2B5EF4-FFF2-40B4-BE49-F238E27FC236}">
                <a16:creationId xmlns:a16="http://schemas.microsoft.com/office/drawing/2014/main" xmlns="" id="{482EFDC5-512A-4CF5-A9A4-2E8B99B000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7042643"/>
              </p:ext>
            </p:extLst>
          </p:nvPr>
        </p:nvGraphicFramePr>
        <p:xfrm>
          <a:off x="663527" y="1133879"/>
          <a:ext cx="10239978" cy="353088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351089">
                  <a:extLst>
                    <a:ext uri="{9D8B030D-6E8A-4147-A177-3AD203B41FA5}">
                      <a16:colId xmlns:a16="http://schemas.microsoft.com/office/drawing/2014/main" xmlns="" val="57992222"/>
                    </a:ext>
                  </a:extLst>
                </a:gridCol>
                <a:gridCol w="8888889">
                  <a:extLst>
                    <a:ext uri="{9D8B030D-6E8A-4147-A177-3AD203B41FA5}">
                      <a16:colId xmlns:a16="http://schemas.microsoft.com/office/drawing/2014/main" xmlns="" val="4286653711"/>
                    </a:ext>
                  </a:extLst>
                </a:gridCol>
              </a:tblGrid>
              <a:tr h="34200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  <a:latin typeface="+mj-lt"/>
                        </a:rPr>
                        <a:t>Soggetti beneficiari</a:t>
                      </a:r>
                      <a:endParaRPr lang="it-IT" sz="12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26" marR="4532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Esercenti attività d’impresa, arte o professione</a:t>
                      </a:r>
                    </a:p>
                  </a:txBody>
                  <a:tcPr marL="45326" marR="4532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62326888"/>
                  </a:ext>
                </a:extLst>
              </a:tr>
              <a:tr h="121588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  <a:latin typeface="+mj-lt"/>
                        </a:rPr>
                        <a:t>Spese ammissibili</a:t>
                      </a:r>
                      <a:endParaRPr lang="it-IT" sz="1200" b="1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26" marR="4532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• Spese di sanificazione degli ambienti di lavoro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• spese di sanificazione degli strumenti di lavoro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• spese per l’acquisto di dispositivi di protezione individuale dei lavoratori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• spese per l’acquisto di altri dispositivi di sicurezza dei lavoratori.</a:t>
                      </a:r>
                    </a:p>
                  </a:txBody>
                  <a:tcPr marL="45326" marR="4532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34087694"/>
                  </a:ext>
                </a:extLst>
              </a:tr>
              <a:tr h="94287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  <a:latin typeface="+mj-lt"/>
                        </a:rPr>
                        <a:t>Tipologia di agevolazione</a:t>
                      </a:r>
                      <a:endParaRPr lang="it-IT" sz="1200" b="1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26" marR="4532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it-IT" sz="1200" dirty="0">
                          <a:effectLst/>
                          <a:latin typeface="+mj-lt"/>
                        </a:rPr>
                        <a:t>Credito d'imposta nella misura del 60% dell’investimento sostenuto, fino ad un massimo di 60.000 euro per attività non aperte al pubblico.</a:t>
                      </a:r>
                    </a:p>
                  </a:txBody>
                  <a:tcPr marL="45326" marR="4532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7056269"/>
                  </a:ext>
                </a:extLst>
              </a:tr>
              <a:tr h="103012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  <a:latin typeface="+mj-lt"/>
                        </a:rPr>
                        <a:t>Scadenze</a:t>
                      </a:r>
                      <a:endParaRPr lang="it-IT" sz="12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26" marR="4532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Esercizio 2020</a:t>
                      </a:r>
                    </a:p>
                  </a:txBody>
                  <a:tcPr marL="45326" marR="4532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52653038"/>
                  </a:ext>
                </a:extLst>
              </a:tr>
            </a:tbl>
          </a:graphicData>
        </a:graphic>
      </p:graphicFrame>
      <p:sp>
        <p:nvSpPr>
          <p:cNvPr id="20" name="CasellaDiTesto 19">
            <a:extLst>
              <a:ext uri="{FF2B5EF4-FFF2-40B4-BE49-F238E27FC236}">
                <a16:creationId xmlns:a16="http://schemas.microsoft.com/office/drawing/2014/main" xmlns="" id="{573A83B0-E819-48D4-B2C1-50C38A0FB4CE}"/>
              </a:ext>
            </a:extLst>
          </p:cNvPr>
          <p:cNvSpPr txBox="1"/>
          <p:nvPr/>
        </p:nvSpPr>
        <p:spPr>
          <a:xfrm rot="5400000">
            <a:off x="9106630" y="3307676"/>
            <a:ext cx="4732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DECRETO RILANCIO. Analisi delle misure</a:t>
            </a:r>
          </a:p>
        </p:txBody>
      </p:sp>
    </p:spTree>
    <p:extLst>
      <p:ext uri="{BB962C8B-B14F-4D97-AF65-F5344CB8AC3E}">
        <p14:creationId xmlns:p14="http://schemas.microsoft.com/office/powerpoint/2010/main" val="26153765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magine 20">
            <a:extLst>
              <a:ext uri="{FF2B5EF4-FFF2-40B4-BE49-F238E27FC236}">
                <a16:creationId xmlns:a16="http://schemas.microsoft.com/office/drawing/2014/main" xmlns="" id="{796690ED-978D-4BD0-BC5D-9CC9FF7B1D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2"/>
          <a:stretch/>
        </p:blipFill>
        <p:spPr>
          <a:xfrm flipH="1">
            <a:off x="6692254" y="5533461"/>
            <a:ext cx="5496733" cy="1337517"/>
          </a:xfrm>
          <a:prstGeom prst="rect">
            <a:avLst/>
          </a:prstGeom>
        </p:spPr>
      </p:pic>
      <p:sp>
        <p:nvSpPr>
          <p:cNvPr id="15" name="Elaborazione 14">
            <a:extLst>
              <a:ext uri="{FF2B5EF4-FFF2-40B4-BE49-F238E27FC236}">
                <a16:creationId xmlns:a16="http://schemas.microsoft.com/office/drawing/2014/main" xmlns="" id="{E3525D43-2C85-4493-A423-C7BAC205A565}"/>
              </a:ext>
            </a:extLst>
          </p:cNvPr>
          <p:cNvSpPr/>
          <p:nvPr/>
        </p:nvSpPr>
        <p:spPr>
          <a:xfrm rot="10800000">
            <a:off x="1735752" y="566114"/>
            <a:ext cx="5664977" cy="18000"/>
          </a:xfrm>
          <a:prstGeom prst="flowChartProcess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B683391A-9CBB-4641-AC1C-84DC40ECCBF3}"/>
              </a:ext>
            </a:extLst>
          </p:cNvPr>
          <p:cNvSpPr/>
          <p:nvPr/>
        </p:nvSpPr>
        <p:spPr>
          <a:xfrm>
            <a:off x="11782478" y="6085767"/>
            <a:ext cx="409522" cy="4748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8" name="Elaborazione 17">
            <a:extLst>
              <a:ext uri="{FF2B5EF4-FFF2-40B4-BE49-F238E27FC236}">
                <a16:creationId xmlns:a16="http://schemas.microsoft.com/office/drawing/2014/main" xmlns="" id="{302E202F-D21A-407F-81EF-B34159EECCAE}"/>
              </a:ext>
            </a:extLst>
          </p:cNvPr>
          <p:cNvSpPr/>
          <p:nvPr/>
        </p:nvSpPr>
        <p:spPr>
          <a:xfrm rot="16200000">
            <a:off x="-2345444" y="3648075"/>
            <a:ext cx="5266481" cy="18000"/>
          </a:xfrm>
          <a:prstGeom prst="flowChartProcess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xmlns="" id="{52FE6824-57D8-4B3B-8AD3-60E76947A86F}"/>
              </a:ext>
            </a:extLst>
          </p:cNvPr>
          <p:cNvSpPr/>
          <p:nvPr/>
        </p:nvSpPr>
        <p:spPr>
          <a:xfrm>
            <a:off x="11115813" y="-6778"/>
            <a:ext cx="678025" cy="114065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7" name="Segnaposto numero diapositiva 6">
            <a:extLst>
              <a:ext uri="{FF2B5EF4-FFF2-40B4-BE49-F238E27FC236}">
                <a16:creationId xmlns:a16="http://schemas.microsoft.com/office/drawing/2014/main" xmlns="" id="{E66C009E-1F32-44B6-A0CA-8E5CFBF5FAC7}"/>
              </a:ext>
            </a:extLst>
          </p:cNvPr>
          <p:cNvSpPr txBox="1">
            <a:spLocks/>
          </p:cNvSpPr>
          <p:nvPr/>
        </p:nvSpPr>
        <p:spPr>
          <a:xfrm>
            <a:off x="11174486" y="593531"/>
            <a:ext cx="579765" cy="6194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9FA1867-8C73-48C8-96A7-F4763583E47D}" type="slidenum">
              <a:rPr lang="it-IT" sz="2800" smtClean="0">
                <a:solidFill>
                  <a:prstClr val="white"/>
                </a:solidFill>
              </a:rPr>
              <a:pPr algn="ctr"/>
              <a:t>30</a:t>
            </a:fld>
            <a:endParaRPr lang="it-IT" sz="2800" dirty="0">
              <a:solidFill>
                <a:prstClr val="white"/>
              </a:solidFill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xmlns="" id="{8FD280A5-36B0-40C4-ACC1-68C000DC7AE7}"/>
              </a:ext>
            </a:extLst>
          </p:cNvPr>
          <p:cNvSpPr txBox="1"/>
          <p:nvPr/>
        </p:nvSpPr>
        <p:spPr>
          <a:xfrm rot="5400000">
            <a:off x="9106630" y="3307676"/>
            <a:ext cx="4732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5B9BD5"/>
                </a:solidFill>
              </a:rPr>
              <a:t>CASH FLOW - CONSIGLI UTILI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xmlns="" id="{503E5F84-D79C-4E36-A29D-68C2D6453A0A}"/>
              </a:ext>
            </a:extLst>
          </p:cNvPr>
          <p:cNvSpPr txBox="1"/>
          <p:nvPr/>
        </p:nvSpPr>
        <p:spPr>
          <a:xfrm>
            <a:off x="534431" y="1274564"/>
            <a:ext cx="10119767" cy="480131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600" b="1" i="1" dirty="0">
                <a:solidFill>
                  <a:srgbClr val="00A79D"/>
                </a:solidFill>
                <a:latin typeface="Arial Unicode MS"/>
              </a:rPr>
              <a:t>#3 PIANIFICARE GLI ACQUISTI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1600" dirty="0">
              <a:solidFill>
                <a:srgbClr val="444444"/>
              </a:solidFill>
              <a:latin typeface="Arial Unicode MS"/>
            </a:endParaRP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it-IT" altLang="it-IT" b="1" dirty="0">
                <a:solidFill>
                  <a:prstClr val="black"/>
                </a:solidFill>
                <a:latin typeface="Arial Unicode MS"/>
                <a:sym typeface="Wingdings" panose="05000000000000000000" pitchFamily="2" charset="2"/>
              </a:rPr>
              <a:t>Analisi delle scorte</a:t>
            </a: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it-IT" altLang="it-IT" b="1" dirty="0">
              <a:solidFill>
                <a:prstClr val="black"/>
              </a:solidFill>
              <a:latin typeface="Arial Unicode MS"/>
              <a:sym typeface="Wingdings" panose="05000000000000000000" pitchFamily="2" charset="2"/>
            </a:endParaRP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it-IT" altLang="it-IT" b="1" dirty="0">
                <a:solidFill>
                  <a:prstClr val="black"/>
                </a:solidFill>
                <a:latin typeface="Arial Unicode MS"/>
                <a:sym typeface="Wingdings" panose="05000000000000000000" pitchFamily="2" charset="2"/>
              </a:rPr>
              <a:t>Programmazione delle forniture</a:t>
            </a: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it-IT" altLang="it-IT" b="1" dirty="0">
              <a:solidFill>
                <a:prstClr val="black"/>
              </a:solidFill>
              <a:latin typeface="Arial Unicode MS"/>
              <a:sym typeface="Wingdings" panose="05000000000000000000" pitchFamily="2" charset="2"/>
            </a:endParaRP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it-IT" altLang="it-IT" b="1" dirty="0">
                <a:solidFill>
                  <a:prstClr val="black"/>
                </a:solidFill>
                <a:latin typeface="Arial Unicode MS"/>
                <a:sym typeface="Wingdings" panose="05000000000000000000" pitchFamily="2" charset="2"/>
              </a:rPr>
              <a:t>Revisione degli accordi quadro</a:t>
            </a: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it-IT" altLang="it-IT" b="1" dirty="0">
              <a:solidFill>
                <a:prstClr val="black"/>
              </a:solidFill>
              <a:latin typeface="Arial Unicode MS"/>
              <a:sym typeface="Wingdings" panose="05000000000000000000" pitchFamily="2" charset="2"/>
            </a:endParaRP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it-IT" altLang="it-IT" b="1" dirty="0">
                <a:solidFill>
                  <a:prstClr val="black"/>
                </a:solidFill>
                <a:latin typeface="Arial Unicode MS"/>
                <a:sym typeface="Wingdings" panose="05000000000000000000" pitchFamily="2" charset="2"/>
              </a:rPr>
              <a:t>Aggiornamento dei fabbisogni</a:t>
            </a: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it-IT" altLang="it-IT" b="1" dirty="0">
              <a:solidFill>
                <a:prstClr val="black"/>
              </a:solidFill>
              <a:latin typeface="Arial Unicode MS"/>
              <a:sym typeface="Wingdings" panose="05000000000000000000" pitchFamily="2" charset="2"/>
            </a:endParaRP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it-IT" altLang="it-IT" b="1" dirty="0">
                <a:solidFill>
                  <a:prstClr val="black"/>
                </a:solidFill>
                <a:latin typeface="Arial Unicode MS"/>
                <a:sym typeface="Wingdings" panose="05000000000000000000" pitchFamily="2" charset="2"/>
              </a:rPr>
              <a:t>Scouting di nuove soluzioni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1600" b="1" dirty="0">
              <a:solidFill>
                <a:prstClr val="black"/>
              </a:solidFill>
              <a:latin typeface="Arial Unicode MS"/>
              <a:sym typeface="Wingdings" panose="05000000000000000000" pitchFamily="2" charset="2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600" dirty="0">
                <a:solidFill>
                  <a:prstClr val="black"/>
                </a:solidFill>
                <a:latin typeface="Arial Unicode MS"/>
              </a:rPr>
              <a:t>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1600" b="1" u="sng" dirty="0">
              <a:solidFill>
                <a:srgbClr val="444444"/>
              </a:solidFill>
              <a:latin typeface="Arial Unicode MS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1600" b="1" u="sng" dirty="0">
              <a:solidFill>
                <a:srgbClr val="444444"/>
              </a:solidFill>
              <a:latin typeface="Arial Unicode MS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1600" b="1" u="sng" dirty="0">
              <a:solidFill>
                <a:srgbClr val="444444"/>
              </a:solidFill>
              <a:latin typeface="Arial Unicode MS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1600" b="1" u="sng" dirty="0">
              <a:solidFill>
                <a:srgbClr val="444444"/>
              </a:solidFill>
              <a:latin typeface="Arial Unicode MS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1600" b="1" u="sng" dirty="0">
              <a:solidFill>
                <a:srgbClr val="444444"/>
              </a:solidFill>
              <a:latin typeface="Arial Unicode MS"/>
            </a:endParaRPr>
          </a:p>
        </p:txBody>
      </p:sp>
      <p:pic>
        <p:nvPicPr>
          <p:cNvPr id="19" name="Immagine 1" descr="logo combinato-01">
            <a:extLst>
              <a:ext uri="{FF2B5EF4-FFF2-40B4-BE49-F238E27FC236}">
                <a16:creationId xmlns:a16="http://schemas.microsoft.com/office/drawing/2014/main" xmlns="" id="{9D6460AE-A156-40A2-B3B8-615452734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22" y="113897"/>
            <a:ext cx="2328702" cy="922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ttangolo 22">
            <a:extLst>
              <a:ext uri="{FF2B5EF4-FFF2-40B4-BE49-F238E27FC236}">
                <a16:creationId xmlns:a16="http://schemas.microsoft.com/office/drawing/2014/main" xmlns="" id="{8D6F98DE-23A1-47CC-B9EA-C286A298EAE6}"/>
              </a:ext>
            </a:extLst>
          </p:cNvPr>
          <p:cNvSpPr/>
          <p:nvPr/>
        </p:nvSpPr>
        <p:spPr>
          <a:xfrm>
            <a:off x="930836" y="4746504"/>
            <a:ext cx="95883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altLang="it-IT" b="1" u="sng" dirty="0">
                <a:solidFill>
                  <a:prstClr val="white"/>
                </a:solidFill>
                <a:latin typeface="Arial" panose="020B0604020202020204" pitchFamily="34" charset="0"/>
              </a:rPr>
              <a:t>Traduzione: non si applicheranno ai bilanci dell’esercizio 2020 i provvedimenti che di solito bisogna adottare per perdite che intaccano il patrimonio netto in misura rilevante o lo azzerano.</a:t>
            </a:r>
          </a:p>
          <a:p>
            <a:pPr algn="ctr"/>
            <a:endParaRPr lang="it-IT" altLang="it-IT" b="1" u="sng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5122" name="Picture 2" descr="Consumi cinesi, come cambiano gli acquisti in Cina - Cina in Italia">
            <a:extLst>
              <a:ext uri="{FF2B5EF4-FFF2-40B4-BE49-F238E27FC236}">
                <a16:creationId xmlns:a16="http://schemas.microsoft.com/office/drawing/2014/main" xmlns="" id="{2F144A24-6742-4589-8E73-305FDAC71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919" y="1608577"/>
            <a:ext cx="5344594" cy="329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544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B683391A-9CBB-4641-AC1C-84DC40ECCBF3}"/>
              </a:ext>
            </a:extLst>
          </p:cNvPr>
          <p:cNvSpPr/>
          <p:nvPr/>
        </p:nvSpPr>
        <p:spPr>
          <a:xfrm>
            <a:off x="11782478" y="6085767"/>
            <a:ext cx="409522" cy="4748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7" name="Segnaposto numero diapositiva 6">
            <a:extLst>
              <a:ext uri="{FF2B5EF4-FFF2-40B4-BE49-F238E27FC236}">
                <a16:creationId xmlns:a16="http://schemas.microsoft.com/office/drawing/2014/main" xmlns="" id="{E66C009E-1F32-44B6-A0CA-8E5CFBF5FAC7}"/>
              </a:ext>
            </a:extLst>
          </p:cNvPr>
          <p:cNvSpPr txBox="1">
            <a:spLocks/>
          </p:cNvSpPr>
          <p:nvPr/>
        </p:nvSpPr>
        <p:spPr>
          <a:xfrm>
            <a:off x="11174486" y="593531"/>
            <a:ext cx="579765" cy="6194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9FA1867-8C73-48C8-96A7-F4763583E47D}" type="slidenum">
              <a:rPr lang="it-IT" sz="2800" smtClean="0">
                <a:solidFill>
                  <a:prstClr val="white"/>
                </a:solidFill>
              </a:rPr>
              <a:pPr algn="ctr"/>
              <a:t>31</a:t>
            </a:fld>
            <a:endParaRPr lang="it-IT" sz="2800" dirty="0">
              <a:solidFill>
                <a:prstClr val="white"/>
              </a:solidFill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xmlns="" id="{8259F441-E01A-4D42-8785-618A067805B4}"/>
              </a:ext>
            </a:extLst>
          </p:cNvPr>
          <p:cNvSpPr txBox="1"/>
          <p:nvPr/>
        </p:nvSpPr>
        <p:spPr>
          <a:xfrm>
            <a:off x="943" y="142447"/>
            <a:ext cx="5851221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200" b="1" i="1" dirty="0">
                <a:solidFill>
                  <a:prstClr val="black"/>
                </a:solidFill>
              </a:rPr>
              <a:t>CONSIGLI UTILI PER LA GESTIONE DEL CASH FLOW</a:t>
            </a:r>
          </a:p>
          <a:p>
            <a:pPr algn="just"/>
            <a:endParaRPr lang="it-IT" sz="2200" b="1" i="1" dirty="0">
              <a:solidFill>
                <a:prstClr val="black"/>
              </a:solidFill>
            </a:endParaRPr>
          </a:p>
          <a:p>
            <a:pPr algn="just"/>
            <a:r>
              <a:rPr lang="it-IT" sz="2200" b="1" i="1" dirty="0">
                <a:solidFill>
                  <a:prstClr val="white">
                    <a:lumMod val="85000"/>
                  </a:prstClr>
                </a:solidFill>
              </a:rPr>
              <a:t>#1 GESTIRE IL RAPPORTO CON LE BANCHE</a:t>
            </a:r>
          </a:p>
          <a:p>
            <a:pPr algn="just"/>
            <a:endParaRPr lang="it-IT" sz="2200" b="1" i="1" dirty="0">
              <a:solidFill>
                <a:prstClr val="white">
                  <a:lumMod val="85000"/>
                </a:prstClr>
              </a:solidFill>
            </a:endParaRPr>
          </a:p>
          <a:p>
            <a:pPr algn="just"/>
            <a:r>
              <a:rPr lang="it-IT" sz="2200" b="1" i="1" dirty="0">
                <a:solidFill>
                  <a:prstClr val="white">
                    <a:lumMod val="85000"/>
                  </a:prstClr>
                </a:solidFill>
              </a:rPr>
              <a:t>#2 GESTIRE IL RAPPORTO CON I FORNITORI</a:t>
            </a:r>
          </a:p>
          <a:p>
            <a:pPr algn="just"/>
            <a:endParaRPr lang="it-IT" sz="2200" dirty="0">
              <a:solidFill>
                <a:prstClr val="white">
                  <a:lumMod val="85000"/>
                </a:prstClr>
              </a:solidFill>
            </a:endParaRPr>
          </a:p>
          <a:p>
            <a:pPr algn="just"/>
            <a:r>
              <a:rPr lang="it-IT" sz="2200" b="1" i="1" dirty="0">
                <a:solidFill>
                  <a:prstClr val="white">
                    <a:lumMod val="85000"/>
                  </a:prstClr>
                </a:solidFill>
              </a:rPr>
              <a:t>#3 PIANIFICARE GLI ACQUISTI</a:t>
            </a:r>
          </a:p>
          <a:p>
            <a:pPr algn="just"/>
            <a:endParaRPr lang="it-IT" sz="2200" b="1" i="1" dirty="0">
              <a:solidFill>
                <a:srgbClr val="00A79D"/>
              </a:solidFill>
            </a:endParaRPr>
          </a:p>
          <a:p>
            <a:pPr algn="just"/>
            <a:r>
              <a:rPr lang="it-IT" sz="2200" b="1" i="1" dirty="0">
                <a:solidFill>
                  <a:srgbClr val="00A79D"/>
                </a:solidFill>
              </a:rPr>
              <a:t>#4 BUDGET DI CASSA</a:t>
            </a:r>
          </a:p>
          <a:p>
            <a:pPr algn="just"/>
            <a:endParaRPr lang="it-IT" sz="2200" b="1" i="1" dirty="0">
              <a:solidFill>
                <a:srgbClr val="00A79D"/>
              </a:solidFill>
            </a:endParaRPr>
          </a:p>
          <a:p>
            <a:pPr algn="just"/>
            <a:r>
              <a:rPr lang="it-IT" sz="2200" b="1" i="1" dirty="0">
                <a:solidFill>
                  <a:prstClr val="white">
                    <a:lumMod val="85000"/>
                  </a:prstClr>
                </a:solidFill>
              </a:rPr>
              <a:t>#5 GESTIONE COSTO DEL PERSONALE</a:t>
            </a:r>
          </a:p>
          <a:p>
            <a:pPr algn="just"/>
            <a:endParaRPr lang="it-IT" sz="2200" b="1" i="1" dirty="0">
              <a:solidFill>
                <a:prstClr val="white">
                  <a:lumMod val="85000"/>
                </a:prstClr>
              </a:solidFill>
            </a:endParaRPr>
          </a:p>
          <a:p>
            <a:pPr algn="just"/>
            <a:r>
              <a:rPr lang="it-IT" sz="2200" b="1" i="1" dirty="0">
                <a:solidFill>
                  <a:prstClr val="white">
                    <a:lumMod val="85000"/>
                  </a:prstClr>
                </a:solidFill>
              </a:rPr>
              <a:t>#6 USARE FINANZA AGEVOLATA</a:t>
            </a:r>
          </a:p>
          <a:p>
            <a:pPr algn="just"/>
            <a:endParaRPr lang="it-IT" sz="2200" b="1" i="1" dirty="0">
              <a:solidFill>
                <a:prstClr val="white">
                  <a:lumMod val="85000"/>
                </a:prstClr>
              </a:solidFill>
            </a:endParaRPr>
          </a:p>
          <a:p>
            <a:pPr algn="just"/>
            <a:r>
              <a:rPr lang="it-IT" sz="2200" b="1" i="1" dirty="0">
                <a:solidFill>
                  <a:prstClr val="white">
                    <a:lumMod val="85000"/>
                  </a:prstClr>
                </a:solidFill>
              </a:rPr>
              <a:t>#7 CREDIT MANAGEMENT</a:t>
            </a:r>
          </a:p>
          <a:p>
            <a:pPr algn="just"/>
            <a:endParaRPr lang="it-IT" dirty="0">
              <a:solidFill>
                <a:prstClr val="black"/>
              </a:solidFill>
            </a:endParaRPr>
          </a:p>
        </p:txBody>
      </p:sp>
      <p:pic>
        <p:nvPicPr>
          <p:cNvPr id="1026" name="Picture 2" descr="Deferral Of The Payment Of Employees' Tax Liability For Tax ...">
            <a:extLst>
              <a:ext uri="{FF2B5EF4-FFF2-40B4-BE49-F238E27FC236}">
                <a16:creationId xmlns:a16="http://schemas.microsoft.com/office/drawing/2014/main" xmlns="" id="{240DF06B-6515-464D-9CC7-28A9174BC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398" y="0"/>
            <a:ext cx="63293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magine 1" descr="logo combinato-01">
            <a:extLst>
              <a:ext uri="{FF2B5EF4-FFF2-40B4-BE49-F238E27FC236}">
                <a16:creationId xmlns:a16="http://schemas.microsoft.com/office/drawing/2014/main" xmlns="" id="{8E118447-7A28-49BB-BDBD-6BF90C0DE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532" y="1122352"/>
            <a:ext cx="1734410" cy="68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29487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magine 20">
            <a:extLst>
              <a:ext uri="{FF2B5EF4-FFF2-40B4-BE49-F238E27FC236}">
                <a16:creationId xmlns:a16="http://schemas.microsoft.com/office/drawing/2014/main" xmlns="" id="{796690ED-978D-4BD0-BC5D-9CC9FF7B1D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2"/>
          <a:stretch/>
        </p:blipFill>
        <p:spPr>
          <a:xfrm flipH="1">
            <a:off x="6692254" y="5533461"/>
            <a:ext cx="5496733" cy="1337517"/>
          </a:xfrm>
          <a:prstGeom prst="rect">
            <a:avLst/>
          </a:prstGeom>
        </p:spPr>
      </p:pic>
      <p:sp>
        <p:nvSpPr>
          <p:cNvPr id="15" name="Elaborazione 14">
            <a:extLst>
              <a:ext uri="{FF2B5EF4-FFF2-40B4-BE49-F238E27FC236}">
                <a16:creationId xmlns:a16="http://schemas.microsoft.com/office/drawing/2014/main" xmlns="" id="{E3525D43-2C85-4493-A423-C7BAC205A565}"/>
              </a:ext>
            </a:extLst>
          </p:cNvPr>
          <p:cNvSpPr/>
          <p:nvPr/>
        </p:nvSpPr>
        <p:spPr>
          <a:xfrm rot="10800000">
            <a:off x="1735752" y="566114"/>
            <a:ext cx="5664977" cy="18000"/>
          </a:xfrm>
          <a:prstGeom prst="flowChartProcess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B683391A-9CBB-4641-AC1C-84DC40ECCBF3}"/>
              </a:ext>
            </a:extLst>
          </p:cNvPr>
          <p:cNvSpPr/>
          <p:nvPr/>
        </p:nvSpPr>
        <p:spPr>
          <a:xfrm>
            <a:off x="11782478" y="6085767"/>
            <a:ext cx="409522" cy="4748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8" name="Elaborazione 17">
            <a:extLst>
              <a:ext uri="{FF2B5EF4-FFF2-40B4-BE49-F238E27FC236}">
                <a16:creationId xmlns:a16="http://schemas.microsoft.com/office/drawing/2014/main" xmlns="" id="{302E202F-D21A-407F-81EF-B34159EECCAE}"/>
              </a:ext>
            </a:extLst>
          </p:cNvPr>
          <p:cNvSpPr/>
          <p:nvPr/>
        </p:nvSpPr>
        <p:spPr>
          <a:xfrm rot="16200000">
            <a:off x="-2345444" y="3648075"/>
            <a:ext cx="5266481" cy="18000"/>
          </a:xfrm>
          <a:prstGeom prst="flowChartProcess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xmlns="" id="{52FE6824-57D8-4B3B-8AD3-60E76947A86F}"/>
              </a:ext>
            </a:extLst>
          </p:cNvPr>
          <p:cNvSpPr/>
          <p:nvPr/>
        </p:nvSpPr>
        <p:spPr>
          <a:xfrm>
            <a:off x="11115813" y="-6778"/>
            <a:ext cx="678025" cy="114065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7" name="Segnaposto numero diapositiva 6">
            <a:extLst>
              <a:ext uri="{FF2B5EF4-FFF2-40B4-BE49-F238E27FC236}">
                <a16:creationId xmlns:a16="http://schemas.microsoft.com/office/drawing/2014/main" xmlns="" id="{E66C009E-1F32-44B6-A0CA-8E5CFBF5FAC7}"/>
              </a:ext>
            </a:extLst>
          </p:cNvPr>
          <p:cNvSpPr txBox="1">
            <a:spLocks/>
          </p:cNvSpPr>
          <p:nvPr/>
        </p:nvSpPr>
        <p:spPr>
          <a:xfrm>
            <a:off x="11174486" y="593531"/>
            <a:ext cx="579765" cy="6194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9FA1867-8C73-48C8-96A7-F4763583E47D}" type="slidenum">
              <a:rPr lang="it-IT" sz="2800" smtClean="0">
                <a:solidFill>
                  <a:prstClr val="white"/>
                </a:solidFill>
              </a:rPr>
              <a:pPr algn="ctr"/>
              <a:t>32</a:t>
            </a:fld>
            <a:endParaRPr lang="it-IT" sz="2800" dirty="0">
              <a:solidFill>
                <a:prstClr val="white"/>
              </a:solidFill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xmlns="" id="{8FD280A5-36B0-40C4-ACC1-68C000DC7AE7}"/>
              </a:ext>
            </a:extLst>
          </p:cNvPr>
          <p:cNvSpPr txBox="1"/>
          <p:nvPr/>
        </p:nvSpPr>
        <p:spPr>
          <a:xfrm rot="5400000">
            <a:off x="9106630" y="3307676"/>
            <a:ext cx="4732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5B9BD5"/>
                </a:solidFill>
              </a:rPr>
              <a:t>CASH FLOW - CONSIGLI UTILI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xmlns="" id="{503E5F84-D79C-4E36-A29D-68C2D6453A0A}"/>
              </a:ext>
            </a:extLst>
          </p:cNvPr>
          <p:cNvSpPr txBox="1"/>
          <p:nvPr/>
        </p:nvSpPr>
        <p:spPr>
          <a:xfrm>
            <a:off x="534431" y="1274564"/>
            <a:ext cx="10119767" cy="55092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600" b="1" i="1" dirty="0">
                <a:solidFill>
                  <a:srgbClr val="00A79D"/>
                </a:solidFill>
                <a:latin typeface="Arial Unicode MS"/>
              </a:rPr>
              <a:t>#4 BUDGET DI CASSA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1600" dirty="0">
              <a:solidFill>
                <a:srgbClr val="444444"/>
              </a:solidFill>
              <a:latin typeface="Arial Unicode MS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600" dirty="0">
                <a:solidFill>
                  <a:prstClr val="black"/>
                </a:solidFill>
                <a:latin typeface="Arial Unicode MS"/>
              </a:rPr>
              <a:t>Il budget di cassa </a:t>
            </a:r>
            <a:r>
              <a:rPr lang="it-IT" sz="1600" b="1" dirty="0">
                <a:solidFill>
                  <a:prstClr val="black"/>
                </a:solidFill>
                <a:latin typeface="Arial Unicode MS"/>
              </a:rPr>
              <a:t>è lo strumento che permette di stimare calcolare i flussi di cassa a breve termine</a:t>
            </a:r>
            <a:r>
              <a:rPr lang="it-IT" sz="1600" dirty="0">
                <a:solidFill>
                  <a:prstClr val="black"/>
                </a:solidFill>
                <a:latin typeface="Arial Unicode MS"/>
              </a:rPr>
              <a:t>. A differenza del budget fonti e impieghi, che stima il cash flow sui 12 mesi, il budget di cassa </a:t>
            </a:r>
            <a:r>
              <a:rPr lang="it-IT" sz="1600" b="1" dirty="0">
                <a:solidFill>
                  <a:prstClr val="black"/>
                </a:solidFill>
                <a:latin typeface="Arial Unicode MS"/>
              </a:rPr>
              <a:t>analizza i flussi su base mensile o trimestrale.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1600" b="1" dirty="0">
              <a:solidFill>
                <a:prstClr val="black"/>
              </a:solidFill>
              <a:latin typeface="Arial Unicode MS"/>
              <a:sym typeface="Wingdings" panose="05000000000000000000" pitchFamily="2" charset="2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1600" b="1" dirty="0">
              <a:solidFill>
                <a:prstClr val="black"/>
              </a:solidFill>
              <a:latin typeface="Arial Unicode MS"/>
              <a:sym typeface="Wingdings" panose="05000000000000000000" pitchFamily="2" charset="2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1600" b="1" dirty="0">
              <a:solidFill>
                <a:prstClr val="black"/>
              </a:solidFill>
              <a:latin typeface="Arial Unicode MS"/>
              <a:sym typeface="Wingdings" panose="05000000000000000000" pitchFamily="2" charset="2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1600" b="1" dirty="0">
              <a:solidFill>
                <a:prstClr val="black"/>
              </a:solidFill>
              <a:latin typeface="Arial Unicode MS"/>
              <a:sym typeface="Wingdings" panose="05000000000000000000" pitchFamily="2" charset="2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1600" b="1" dirty="0">
              <a:solidFill>
                <a:prstClr val="black"/>
              </a:solidFill>
              <a:latin typeface="Arial Unicode MS"/>
              <a:sym typeface="Wingdings" panose="05000000000000000000" pitchFamily="2" charset="2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1600" b="1" dirty="0">
              <a:solidFill>
                <a:prstClr val="black"/>
              </a:solidFill>
              <a:latin typeface="Arial Unicode MS"/>
              <a:sym typeface="Wingdings" panose="05000000000000000000" pitchFamily="2" charset="2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1600" b="1" dirty="0">
              <a:solidFill>
                <a:prstClr val="black"/>
              </a:solidFill>
              <a:latin typeface="Arial Unicode MS"/>
              <a:sym typeface="Wingdings" panose="05000000000000000000" pitchFamily="2" charset="2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1600" b="1" dirty="0">
              <a:solidFill>
                <a:prstClr val="black"/>
              </a:solidFill>
              <a:latin typeface="Arial Unicode MS"/>
              <a:sym typeface="Wingdings" panose="05000000000000000000" pitchFamily="2" charset="2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1600" dirty="0">
              <a:solidFill>
                <a:prstClr val="black"/>
              </a:solidFill>
              <a:latin typeface="Arial Unicode MS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600" dirty="0">
                <a:solidFill>
                  <a:prstClr val="black"/>
                </a:solidFill>
                <a:latin typeface="Arial Unicode MS"/>
              </a:rPr>
              <a:t>La preparazione del budget di cassa diventa fondamentale. In particolare quando:</a:t>
            </a: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prstClr val="black"/>
                </a:solidFill>
                <a:latin typeface="Arial Unicode MS"/>
              </a:rPr>
              <a:t>il valore della cassa è vicina allo zero (o limite di fido)</a:t>
            </a: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prstClr val="black"/>
                </a:solidFill>
                <a:latin typeface="Arial Unicode MS"/>
              </a:rPr>
              <a:t>il cash flow da budget fonti e impieghi è negativo</a:t>
            </a: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prstClr val="black"/>
                </a:solidFill>
                <a:latin typeface="Arial Unicode MS"/>
              </a:rPr>
              <a:t>in presenza di commesse che concentrano quote alte di fatturato</a:t>
            </a: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prstClr val="black"/>
                </a:solidFill>
                <a:latin typeface="Arial Unicode MS"/>
              </a:rPr>
              <a:t>lavorazioni stagionali</a:t>
            </a: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prstClr val="black"/>
                </a:solidFill>
                <a:latin typeface="Arial Unicode MS"/>
              </a:rPr>
              <a:t>operazioni straordinarie</a:t>
            </a: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prstClr val="black"/>
                </a:solidFill>
                <a:latin typeface="Arial Unicode MS"/>
              </a:rPr>
              <a:t>piani di investimento importanti</a:t>
            </a:r>
            <a:endParaRPr lang="it-IT" altLang="it-IT" sz="1600" b="1" u="sng" dirty="0">
              <a:solidFill>
                <a:srgbClr val="444444"/>
              </a:solidFill>
              <a:latin typeface="Arial Unicode MS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1600" b="1" u="sng" dirty="0">
              <a:solidFill>
                <a:srgbClr val="444444"/>
              </a:solidFill>
              <a:latin typeface="Arial Unicode MS"/>
            </a:endParaRPr>
          </a:p>
        </p:txBody>
      </p:sp>
      <p:pic>
        <p:nvPicPr>
          <p:cNvPr id="19" name="Immagine 1" descr="logo combinato-01">
            <a:extLst>
              <a:ext uri="{FF2B5EF4-FFF2-40B4-BE49-F238E27FC236}">
                <a16:creationId xmlns:a16="http://schemas.microsoft.com/office/drawing/2014/main" xmlns="" id="{9D6460AE-A156-40A2-B3B8-615452734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22" y="113897"/>
            <a:ext cx="2328702" cy="922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Schema per la definizione del budget di cassa">
            <a:extLst>
              <a:ext uri="{FF2B5EF4-FFF2-40B4-BE49-F238E27FC236}">
                <a16:creationId xmlns:a16="http://schemas.microsoft.com/office/drawing/2014/main" xmlns="" id="{D65B2992-BF56-4C0D-BB30-3986D3C7E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221" y="2670711"/>
            <a:ext cx="3162097" cy="1643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chema per capire come fare il budget di cassa">
            <a:extLst>
              <a:ext uri="{FF2B5EF4-FFF2-40B4-BE49-F238E27FC236}">
                <a16:creationId xmlns:a16="http://schemas.microsoft.com/office/drawing/2014/main" xmlns="" id="{CA895431-D806-4666-88E2-B304D903B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596" y="3565226"/>
            <a:ext cx="5776353" cy="83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4261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B683391A-9CBB-4641-AC1C-84DC40ECCBF3}"/>
              </a:ext>
            </a:extLst>
          </p:cNvPr>
          <p:cNvSpPr/>
          <p:nvPr/>
        </p:nvSpPr>
        <p:spPr>
          <a:xfrm>
            <a:off x="11782478" y="6085767"/>
            <a:ext cx="409522" cy="4748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7" name="Segnaposto numero diapositiva 6">
            <a:extLst>
              <a:ext uri="{FF2B5EF4-FFF2-40B4-BE49-F238E27FC236}">
                <a16:creationId xmlns:a16="http://schemas.microsoft.com/office/drawing/2014/main" xmlns="" id="{E66C009E-1F32-44B6-A0CA-8E5CFBF5FAC7}"/>
              </a:ext>
            </a:extLst>
          </p:cNvPr>
          <p:cNvSpPr txBox="1">
            <a:spLocks/>
          </p:cNvSpPr>
          <p:nvPr/>
        </p:nvSpPr>
        <p:spPr>
          <a:xfrm>
            <a:off x="11174486" y="593531"/>
            <a:ext cx="579765" cy="6194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9FA1867-8C73-48C8-96A7-F4763583E47D}" type="slidenum">
              <a:rPr lang="it-IT" sz="2800" smtClean="0">
                <a:solidFill>
                  <a:prstClr val="white"/>
                </a:solidFill>
              </a:rPr>
              <a:pPr algn="ctr"/>
              <a:t>33</a:t>
            </a:fld>
            <a:endParaRPr lang="it-IT" sz="2800" dirty="0">
              <a:solidFill>
                <a:prstClr val="white"/>
              </a:solidFill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xmlns="" id="{8259F441-E01A-4D42-8785-618A067805B4}"/>
              </a:ext>
            </a:extLst>
          </p:cNvPr>
          <p:cNvSpPr txBox="1"/>
          <p:nvPr/>
        </p:nvSpPr>
        <p:spPr>
          <a:xfrm>
            <a:off x="943" y="142447"/>
            <a:ext cx="5851221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200" b="1" i="1" dirty="0">
                <a:solidFill>
                  <a:prstClr val="black"/>
                </a:solidFill>
              </a:rPr>
              <a:t>CONSIGLI UTILI PER LA GESTIONE DEL CASH FLOW</a:t>
            </a:r>
          </a:p>
          <a:p>
            <a:pPr algn="just"/>
            <a:endParaRPr lang="it-IT" sz="2200" b="1" i="1" dirty="0">
              <a:solidFill>
                <a:prstClr val="black"/>
              </a:solidFill>
            </a:endParaRPr>
          </a:p>
          <a:p>
            <a:pPr algn="just"/>
            <a:r>
              <a:rPr lang="it-IT" sz="2200" b="1" i="1" dirty="0">
                <a:solidFill>
                  <a:prstClr val="white">
                    <a:lumMod val="85000"/>
                  </a:prstClr>
                </a:solidFill>
              </a:rPr>
              <a:t>#1 GESTIRE IL RAPPORTO CON LE BANCHE</a:t>
            </a:r>
          </a:p>
          <a:p>
            <a:pPr algn="just"/>
            <a:endParaRPr lang="it-IT" sz="2200" b="1" i="1" dirty="0">
              <a:solidFill>
                <a:prstClr val="white">
                  <a:lumMod val="85000"/>
                </a:prstClr>
              </a:solidFill>
            </a:endParaRPr>
          </a:p>
          <a:p>
            <a:pPr algn="just"/>
            <a:r>
              <a:rPr lang="it-IT" sz="2200" b="1" i="1" dirty="0">
                <a:solidFill>
                  <a:prstClr val="white">
                    <a:lumMod val="85000"/>
                  </a:prstClr>
                </a:solidFill>
              </a:rPr>
              <a:t>#2 GESTIRE IL RAPPORTO CON I FORNITORI</a:t>
            </a:r>
          </a:p>
          <a:p>
            <a:pPr algn="just"/>
            <a:endParaRPr lang="it-IT" sz="2200" dirty="0">
              <a:solidFill>
                <a:prstClr val="white">
                  <a:lumMod val="85000"/>
                </a:prstClr>
              </a:solidFill>
            </a:endParaRPr>
          </a:p>
          <a:p>
            <a:pPr algn="just"/>
            <a:r>
              <a:rPr lang="it-IT" sz="2200" b="1" i="1" dirty="0">
                <a:solidFill>
                  <a:prstClr val="white">
                    <a:lumMod val="85000"/>
                  </a:prstClr>
                </a:solidFill>
              </a:rPr>
              <a:t>#3 PIANIFICARE GLI ACQUISTI</a:t>
            </a:r>
          </a:p>
          <a:p>
            <a:pPr algn="just"/>
            <a:endParaRPr lang="it-IT" sz="2200" b="1" i="1" dirty="0">
              <a:solidFill>
                <a:prstClr val="white">
                  <a:lumMod val="85000"/>
                </a:prstClr>
              </a:solidFill>
            </a:endParaRPr>
          </a:p>
          <a:p>
            <a:pPr algn="just"/>
            <a:r>
              <a:rPr lang="it-IT" sz="2200" b="1" i="1" dirty="0">
                <a:solidFill>
                  <a:prstClr val="white">
                    <a:lumMod val="85000"/>
                  </a:prstClr>
                </a:solidFill>
              </a:rPr>
              <a:t>#4 BUDGET DI CASSA</a:t>
            </a:r>
          </a:p>
          <a:p>
            <a:pPr algn="just"/>
            <a:endParaRPr lang="it-IT" sz="2200" b="1" i="1" dirty="0">
              <a:solidFill>
                <a:srgbClr val="00A79D"/>
              </a:solidFill>
            </a:endParaRPr>
          </a:p>
          <a:p>
            <a:pPr algn="just"/>
            <a:r>
              <a:rPr lang="it-IT" sz="2200" b="1" i="1" dirty="0">
                <a:solidFill>
                  <a:srgbClr val="00A79D"/>
                </a:solidFill>
              </a:rPr>
              <a:t>#5 GESTIONE COSTO DEL PERSONALE</a:t>
            </a:r>
          </a:p>
          <a:p>
            <a:pPr algn="just"/>
            <a:endParaRPr lang="it-IT" sz="2200" b="1" i="1" dirty="0">
              <a:solidFill>
                <a:srgbClr val="00A79D"/>
              </a:solidFill>
            </a:endParaRPr>
          </a:p>
          <a:p>
            <a:pPr algn="just"/>
            <a:r>
              <a:rPr lang="it-IT" sz="2200" b="1" i="1" dirty="0">
                <a:solidFill>
                  <a:prstClr val="white">
                    <a:lumMod val="85000"/>
                  </a:prstClr>
                </a:solidFill>
              </a:rPr>
              <a:t>#6 USARE FINANZA AGEVOLATA</a:t>
            </a:r>
          </a:p>
          <a:p>
            <a:pPr algn="just"/>
            <a:endParaRPr lang="it-IT" sz="2200" b="1" i="1" dirty="0">
              <a:solidFill>
                <a:prstClr val="white">
                  <a:lumMod val="85000"/>
                </a:prstClr>
              </a:solidFill>
            </a:endParaRPr>
          </a:p>
          <a:p>
            <a:pPr algn="just"/>
            <a:r>
              <a:rPr lang="it-IT" sz="2200" b="1" i="1" dirty="0">
                <a:solidFill>
                  <a:prstClr val="white">
                    <a:lumMod val="85000"/>
                  </a:prstClr>
                </a:solidFill>
              </a:rPr>
              <a:t>#7 CREDIT MANAGEMENT</a:t>
            </a:r>
          </a:p>
          <a:p>
            <a:pPr algn="just"/>
            <a:endParaRPr lang="it-IT" dirty="0">
              <a:solidFill>
                <a:prstClr val="black"/>
              </a:solidFill>
            </a:endParaRPr>
          </a:p>
          <a:p>
            <a:pPr algn="just"/>
            <a:endParaRPr lang="it-IT" dirty="0">
              <a:solidFill>
                <a:prstClr val="black"/>
              </a:solidFill>
            </a:endParaRPr>
          </a:p>
        </p:txBody>
      </p:sp>
      <p:pic>
        <p:nvPicPr>
          <p:cNvPr id="1026" name="Picture 2" descr="Deferral Of The Payment Of Employees' Tax Liability For Tax ...">
            <a:extLst>
              <a:ext uri="{FF2B5EF4-FFF2-40B4-BE49-F238E27FC236}">
                <a16:creationId xmlns:a16="http://schemas.microsoft.com/office/drawing/2014/main" xmlns="" id="{240DF06B-6515-464D-9CC7-28A9174BC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398" y="0"/>
            <a:ext cx="63293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magine 1" descr="logo combinato-01">
            <a:extLst>
              <a:ext uri="{FF2B5EF4-FFF2-40B4-BE49-F238E27FC236}">
                <a16:creationId xmlns:a16="http://schemas.microsoft.com/office/drawing/2014/main" xmlns="" id="{8E118447-7A28-49BB-BDBD-6BF90C0DE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532" y="1122352"/>
            <a:ext cx="1734410" cy="68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12761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magine 20">
            <a:extLst>
              <a:ext uri="{FF2B5EF4-FFF2-40B4-BE49-F238E27FC236}">
                <a16:creationId xmlns:a16="http://schemas.microsoft.com/office/drawing/2014/main" xmlns="" id="{796690ED-978D-4BD0-BC5D-9CC9FF7B1D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2"/>
          <a:stretch/>
        </p:blipFill>
        <p:spPr>
          <a:xfrm flipH="1">
            <a:off x="6692254" y="5533461"/>
            <a:ext cx="5496733" cy="1337517"/>
          </a:xfrm>
          <a:prstGeom prst="rect">
            <a:avLst/>
          </a:prstGeom>
        </p:spPr>
      </p:pic>
      <p:sp>
        <p:nvSpPr>
          <p:cNvPr id="15" name="Elaborazione 14">
            <a:extLst>
              <a:ext uri="{FF2B5EF4-FFF2-40B4-BE49-F238E27FC236}">
                <a16:creationId xmlns:a16="http://schemas.microsoft.com/office/drawing/2014/main" xmlns="" id="{E3525D43-2C85-4493-A423-C7BAC205A565}"/>
              </a:ext>
            </a:extLst>
          </p:cNvPr>
          <p:cNvSpPr/>
          <p:nvPr/>
        </p:nvSpPr>
        <p:spPr>
          <a:xfrm rot="10800000">
            <a:off x="1735752" y="566114"/>
            <a:ext cx="5664977" cy="18000"/>
          </a:xfrm>
          <a:prstGeom prst="flowChartProcess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B683391A-9CBB-4641-AC1C-84DC40ECCBF3}"/>
              </a:ext>
            </a:extLst>
          </p:cNvPr>
          <p:cNvSpPr/>
          <p:nvPr/>
        </p:nvSpPr>
        <p:spPr>
          <a:xfrm>
            <a:off x="11782478" y="6085767"/>
            <a:ext cx="409522" cy="4748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8" name="Elaborazione 17">
            <a:extLst>
              <a:ext uri="{FF2B5EF4-FFF2-40B4-BE49-F238E27FC236}">
                <a16:creationId xmlns:a16="http://schemas.microsoft.com/office/drawing/2014/main" xmlns="" id="{302E202F-D21A-407F-81EF-B34159EECCAE}"/>
              </a:ext>
            </a:extLst>
          </p:cNvPr>
          <p:cNvSpPr/>
          <p:nvPr/>
        </p:nvSpPr>
        <p:spPr>
          <a:xfrm rot="16200000">
            <a:off x="-2345444" y="3648075"/>
            <a:ext cx="5266481" cy="18000"/>
          </a:xfrm>
          <a:prstGeom prst="flowChartProcess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xmlns="" id="{52FE6824-57D8-4B3B-8AD3-60E76947A86F}"/>
              </a:ext>
            </a:extLst>
          </p:cNvPr>
          <p:cNvSpPr/>
          <p:nvPr/>
        </p:nvSpPr>
        <p:spPr>
          <a:xfrm>
            <a:off x="11115813" y="-6778"/>
            <a:ext cx="678025" cy="114065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7" name="Segnaposto numero diapositiva 6">
            <a:extLst>
              <a:ext uri="{FF2B5EF4-FFF2-40B4-BE49-F238E27FC236}">
                <a16:creationId xmlns:a16="http://schemas.microsoft.com/office/drawing/2014/main" xmlns="" id="{E66C009E-1F32-44B6-A0CA-8E5CFBF5FAC7}"/>
              </a:ext>
            </a:extLst>
          </p:cNvPr>
          <p:cNvSpPr txBox="1">
            <a:spLocks/>
          </p:cNvSpPr>
          <p:nvPr/>
        </p:nvSpPr>
        <p:spPr>
          <a:xfrm>
            <a:off x="11174486" y="593531"/>
            <a:ext cx="579765" cy="6194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9FA1867-8C73-48C8-96A7-F4763583E47D}" type="slidenum">
              <a:rPr lang="it-IT" sz="2800" smtClean="0">
                <a:solidFill>
                  <a:prstClr val="white"/>
                </a:solidFill>
              </a:rPr>
              <a:pPr algn="ctr"/>
              <a:t>34</a:t>
            </a:fld>
            <a:endParaRPr lang="it-IT" sz="2800" dirty="0">
              <a:solidFill>
                <a:prstClr val="white"/>
              </a:solidFill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xmlns="" id="{8FD280A5-36B0-40C4-ACC1-68C000DC7AE7}"/>
              </a:ext>
            </a:extLst>
          </p:cNvPr>
          <p:cNvSpPr txBox="1"/>
          <p:nvPr/>
        </p:nvSpPr>
        <p:spPr>
          <a:xfrm rot="5400000">
            <a:off x="9106630" y="3307676"/>
            <a:ext cx="4732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5B9BD5"/>
                </a:solidFill>
              </a:rPr>
              <a:t>CASH FLOW - CONSIGLI UTILI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xmlns="" id="{503E5F84-D79C-4E36-A29D-68C2D6453A0A}"/>
              </a:ext>
            </a:extLst>
          </p:cNvPr>
          <p:cNvSpPr txBox="1"/>
          <p:nvPr/>
        </p:nvSpPr>
        <p:spPr>
          <a:xfrm>
            <a:off x="534431" y="1274564"/>
            <a:ext cx="10119767" cy="507831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600" b="1" i="1" dirty="0">
                <a:solidFill>
                  <a:srgbClr val="00A79D"/>
                </a:solidFill>
                <a:latin typeface="Arial Unicode MS"/>
              </a:rPr>
              <a:t>#5 GESTIONE COSTO DEL PERSONALE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1600" dirty="0">
              <a:solidFill>
                <a:srgbClr val="444444"/>
              </a:solidFill>
              <a:latin typeface="Arial Unicode MS"/>
            </a:endParaRP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it-IT" altLang="it-IT" b="1" dirty="0">
                <a:solidFill>
                  <a:prstClr val="black"/>
                </a:solidFill>
                <a:latin typeface="Arial Unicode MS"/>
                <a:sym typeface="Wingdings" panose="05000000000000000000" pitchFamily="2" charset="2"/>
              </a:rPr>
              <a:t>Cassa integrazione, ferie e permessi</a:t>
            </a: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it-IT" altLang="it-IT" b="1" dirty="0">
              <a:solidFill>
                <a:prstClr val="black"/>
              </a:solidFill>
              <a:latin typeface="Arial Unicode MS"/>
              <a:sym typeface="Wingdings" panose="05000000000000000000" pitchFamily="2" charset="2"/>
            </a:endParaRP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it-IT" altLang="it-IT" b="1" dirty="0">
                <a:solidFill>
                  <a:prstClr val="black"/>
                </a:solidFill>
                <a:latin typeface="Arial Unicode MS"/>
                <a:sym typeface="Wingdings" panose="05000000000000000000" pitchFamily="2" charset="2"/>
              </a:rPr>
              <a:t>Ottimizzazione straordinari – controllo produttività / tempi e metodi</a:t>
            </a: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it-IT" altLang="it-IT" b="1" dirty="0">
              <a:solidFill>
                <a:prstClr val="black"/>
              </a:solidFill>
              <a:latin typeface="Arial Unicode MS"/>
              <a:sym typeface="Wingdings" panose="05000000000000000000" pitchFamily="2" charset="2"/>
            </a:endParaRP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it-IT" altLang="it-IT" b="1" dirty="0">
                <a:solidFill>
                  <a:prstClr val="black"/>
                </a:solidFill>
                <a:latin typeface="Arial Unicode MS"/>
                <a:sym typeface="Wingdings" panose="05000000000000000000" pitchFamily="2" charset="2"/>
              </a:rPr>
              <a:t>Contratti flessibili</a:t>
            </a: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it-IT" altLang="it-IT" b="1" dirty="0">
              <a:solidFill>
                <a:prstClr val="black"/>
              </a:solidFill>
              <a:latin typeface="Arial Unicode MS"/>
              <a:sym typeface="Wingdings" panose="05000000000000000000" pitchFamily="2" charset="2"/>
            </a:endParaRP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it-IT" altLang="it-IT" b="1" dirty="0">
                <a:solidFill>
                  <a:prstClr val="black"/>
                </a:solidFill>
                <a:latin typeface="Arial Unicode MS"/>
                <a:sym typeface="Wingdings" panose="05000000000000000000" pitchFamily="2" charset="2"/>
              </a:rPr>
              <a:t>Modello organizzativo flessibile con back up delle competenze</a:t>
            </a: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it-IT" altLang="it-IT" b="1" dirty="0">
              <a:solidFill>
                <a:prstClr val="black"/>
              </a:solidFill>
              <a:latin typeface="Arial Unicode MS"/>
              <a:sym typeface="Wingdings" panose="05000000000000000000" pitchFamily="2" charset="2"/>
            </a:endParaRP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it-IT" altLang="it-IT" b="1" dirty="0">
                <a:solidFill>
                  <a:prstClr val="black"/>
                </a:solidFill>
                <a:latin typeface="Arial Unicode MS"/>
                <a:sym typeface="Wingdings" panose="05000000000000000000" pitchFamily="2" charset="2"/>
              </a:rPr>
              <a:t>Analisi trade-off tra automazione e risorse umane</a:t>
            </a: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it-IT" altLang="it-IT" b="1" dirty="0">
              <a:solidFill>
                <a:prstClr val="black"/>
              </a:solidFill>
              <a:latin typeface="Arial Unicode MS"/>
              <a:sym typeface="Wingdings" panose="05000000000000000000" pitchFamily="2" charset="2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1600" b="1" dirty="0">
              <a:solidFill>
                <a:prstClr val="black"/>
              </a:solidFill>
              <a:latin typeface="Arial Unicode MS"/>
              <a:sym typeface="Wingdings" panose="05000000000000000000" pitchFamily="2" charset="2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600" dirty="0">
                <a:solidFill>
                  <a:prstClr val="black"/>
                </a:solidFill>
                <a:latin typeface="Arial Unicode MS"/>
              </a:rPr>
              <a:t>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1600" b="1" u="sng" dirty="0">
              <a:solidFill>
                <a:srgbClr val="444444"/>
              </a:solidFill>
              <a:latin typeface="Arial Unicode MS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1600" b="1" u="sng" dirty="0">
              <a:solidFill>
                <a:srgbClr val="444444"/>
              </a:solidFill>
              <a:latin typeface="Arial Unicode MS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1600" b="1" u="sng" dirty="0">
              <a:solidFill>
                <a:srgbClr val="444444"/>
              </a:solidFill>
              <a:latin typeface="Arial Unicode MS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1600" b="1" u="sng" dirty="0">
              <a:solidFill>
                <a:srgbClr val="444444"/>
              </a:solidFill>
              <a:latin typeface="Arial Unicode MS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1600" b="1" u="sng" dirty="0">
              <a:solidFill>
                <a:srgbClr val="444444"/>
              </a:solidFill>
              <a:latin typeface="Arial Unicode MS"/>
            </a:endParaRPr>
          </a:p>
        </p:txBody>
      </p:sp>
      <p:pic>
        <p:nvPicPr>
          <p:cNvPr id="19" name="Immagine 1" descr="logo combinato-01">
            <a:extLst>
              <a:ext uri="{FF2B5EF4-FFF2-40B4-BE49-F238E27FC236}">
                <a16:creationId xmlns:a16="http://schemas.microsoft.com/office/drawing/2014/main" xmlns="" id="{9D6460AE-A156-40A2-B3B8-615452734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22" y="113897"/>
            <a:ext cx="2328702" cy="922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ttangolo 22">
            <a:extLst>
              <a:ext uri="{FF2B5EF4-FFF2-40B4-BE49-F238E27FC236}">
                <a16:creationId xmlns:a16="http://schemas.microsoft.com/office/drawing/2014/main" xmlns="" id="{8D6F98DE-23A1-47CC-B9EA-C286A298EAE6}"/>
              </a:ext>
            </a:extLst>
          </p:cNvPr>
          <p:cNvSpPr/>
          <p:nvPr/>
        </p:nvSpPr>
        <p:spPr>
          <a:xfrm>
            <a:off x="930836" y="4746504"/>
            <a:ext cx="95883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altLang="it-IT" b="1" u="sng" dirty="0">
                <a:solidFill>
                  <a:prstClr val="white"/>
                </a:solidFill>
                <a:latin typeface="Arial" panose="020B0604020202020204" pitchFamily="34" charset="0"/>
              </a:rPr>
              <a:t>Traduzione: non si applicheranno ai bilanci dell’esercizio 2020 i provvedimenti che di solito bisogna adottare per perdite che intaccano il patrimonio netto in misura rilevante o lo azzerano.</a:t>
            </a:r>
          </a:p>
          <a:p>
            <a:pPr algn="ctr"/>
            <a:endParaRPr lang="it-IT" altLang="it-IT" b="1" u="sng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6146" name="Picture 2" descr="La Gestione delle Risorse Umane: responsabilità e competenze di ...">
            <a:extLst>
              <a:ext uri="{FF2B5EF4-FFF2-40B4-BE49-F238E27FC236}">
                <a16:creationId xmlns:a16="http://schemas.microsoft.com/office/drawing/2014/main" xmlns="" id="{19D3FD7E-E3AD-4ADD-BF77-DFA1FBC3D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918" y="4382247"/>
            <a:ext cx="4117788" cy="2058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1284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B683391A-9CBB-4641-AC1C-84DC40ECCBF3}"/>
              </a:ext>
            </a:extLst>
          </p:cNvPr>
          <p:cNvSpPr/>
          <p:nvPr/>
        </p:nvSpPr>
        <p:spPr>
          <a:xfrm>
            <a:off x="11782478" y="6085767"/>
            <a:ext cx="409522" cy="4748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7" name="Segnaposto numero diapositiva 6">
            <a:extLst>
              <a:ext uri="{FF2B5EF4-FFF2-40B4-BE49-F238E27FC236}">
                <a16:creationId xmlns:a16="http://schemas.microsoft.com/office/drawing/2014/main" xmlns="" id="{E66C009E-1F32-44B6-A0CA-8E5CFBF5FAC7}"/>
              </a:ext>
            </a:extLst>
          </p:cNvPr>
          <p:cNvSpPr txBox="1">
            <a:spLocks/>
          </p:cNvSpPr>
          <p:nvPr/>
        </p:nvSpPr>
        <p:spPr>
          <a:xfrm>
            <a:off x="11174486" y="593531"/>
            <a:ext cx="579765" cy="6194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9FA1867-8C73-48C8-96A7-F4763583E47D}" type="slidenum">
              <a:rPr lang="it-IT" sz="2800" smtClean="0">
                <a:solidFill>
                  <a:prstClr val="white"/>
                </a:solidFill>
              </a:rPr>
              <a:pPr algn="ctr"/>
              <a:t>35</a:t>
            </a:fld>
            <a:endParaRPr lang="it-IT" sz="2800" dirty="0">
              <a:solidFill>
                <a:prstClr val="white"/>
              </a:solidFill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xmlns="" id="{8259F441-E01A-4D42-8785-618A067805B4}"/>
              </a:ext>
            </a:extLst>
          </p:cNvPr>
          <p:cNvSpPr txBox="1"/>
          <p:nvPr/>
        </p:nvSpPr>
        <p:spPr>
          <a:xfrm>
            <a:off x="943" y="142447"/>
            <a:ext cx="5851221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200" b="1" i="1" dirty="0">
                <a:solidFill>
                  <a:prstClr val="black"/>
                </a:solidFill>
              </a:rPr>
              <a:t>CONSIGLI UTILI PER LA GESTIONE DEL CASH FLOW</a:t>
            </a:r>
          </a:p>
          <a:p>
            <a:pPr algn="just"/>
            <a:endParaRPr lang="it-IT" sz="2200" b="1" i="1" dirty="0">
              <a:solidFill>
                <a:prstClr val="black"/>
              </a:solidFill>
            </a:endParaRPr>
          </a:p>
          <a:p>
            <a:pPr algn="just"/>
            <a:r>
              <a:rPr lang="it-IT" sz="2200" b="1" i="1" dirty="0">
                <a:solidFill>
                  <a:prstClr val="white">
                    <a:lumMod val="85000"/>
                  </a:prstClr>
                </a:solidFill>
              </a:rPr>
              <a:t>#1 GESTIRE IL RAPPORTO CON LE BANCHE</a:t>
            </a:r>
          </a:p>
          <a:p>
            <a:pPr algn="just"/>
            <a:endParaRPr lang="it-IT" sz="2200" b="1" i="1" dirty="0">
              <a:solidFill>
                <a:prstClr val="white">
                  <a:lumMod val="85000"/>
                </a:prstClr>
              </a:solidFill>
            </a:endParaRPr>
          </a:p>
          <a:p>
            <a:pPr algn="just"/>
            <a:r>
              <a:rPr lang="it-IT" sz="2200" b="1" i="1" dirty="0">
                <a:solidFill>
                  <a:prstClr val="white">
                    <a:lumMod val="85000"/>
                  </a:prstClr>
                </a:solidFill>
              </a:rPr>
              <a:t>#2 GESTIRE IL RAPPORTO CON I FORNITORI</a:t>
            </a:r>
          </a:p>
          <a:p>
            <a:pPr algn="just"/>
            <a:endParaRPr lang="it-IT" sz="2200" dirty="0">
              <a:solidFill>
                <a:prstClr val="white">
                  <a:lumMod val="85000"/>
                </a:prstClr>
              </a:solidFill>
            </a:endParaRPr>
          </a:p>
          <a:p>
            <a:pPr algn="just"/>
            <a:r>
              <a:rPr lang="it-IT" sz="2200" b="1" i="1" dirty="0">
                <a:solidFill>
                  <a:prstClr val="white">
                    <a:lumMod val="85000"/>
                  </a:prstClr>
                </a:solidFill>
              </a:rPr>
              <a:t>#3 PIANIFICARE GLI ACQUISTI</a:t>
            </a:r>
          </a:p>
          <a:p>
            <a:pPr algn="just"/>
            <a:endParaRPr lang="it-IT" sz="2200" b="1" i="1" dirty="0">
              <a:solidFill>
                <a:prstClr val="white">
                  <a:lumMod val="85000"/>
                </a:prstClr>
              </a:solidFill>
            </a:endParaRPr>
          </a:p>
          <a:p>
            <a:pPr algn="just"/>
            <a:r>
              <a:rPr lang="it-IT" sz="2200" b="1" i="1" dirty="0">
                <a:solidFill>
                  <a:prstClr val="white">
                    <a:lumMod val="85000"/>
                  </a:prstClr>
                </a:solidFill>
              </a:rPr>
              <a:t>#4 BUDGET DI CASSA</a:t>
            </a:r>
          </a:p>
          <a:p>
            <a:pPr algn="just"/>
            <a:endParaRPr lang="it-IT" sz="2200" b="1" i="1" dirty="0">
              <a:solidFill>
                <a:prstClr val="white">
                  <a:lumMod val="85000"/>
                </a:prstClr>
              </a:solidFill>
            </a:endParaRPr>
          </a:p>
          <a:p>
            <a:pPr algn="just"/>
            <a:r>
              <a:rPr lang="it-IT" sz="2200" b="1" i="1" dirty="0">
                <a:solidFill>
                  <a:prstClr val="white">
                    <a:lumMod val="85000"/>
                  </a:prstClr>
                </a:solidFill>
              </a:rPr>
              <a:t>#5 GESTIONE COSTO DEL PERSONALE</a:t>
            </a:r>
          </a:p>
          <a:p>
            <a:pPr algn="just"/>
            <a:endParaRPr lang="it-IT" sz="2200" b="1" i="1" dirty="0">
              <a:solidFill>
                <a:srgbClr val="00A79D"/>
              </a:solidFill>
            </a:endParaRPr>
          </a:p>
          <a:p>
            <a:pPr algn="just"/>
            <a:r>
              <a:rPr lang="it-IT" sz="2200" b="1" i="1" dirty="0">
                <a:solidFill>
                  <a:srgbClr val="00A79D"/>
                </a:solidFill>
              </a:rPr>
              <a:t>#6 USARE FINANZA AGEVOLATA</a:t>
            </a:r>
          </a:p>
          <a:p>
            <a:pPr algn="just"/>
            <a:endParaRPr lang="it-IT" sz="2200" b="1" i="1" dirty="0">
              <a:solidFill>
                <a:srgbClr val="00A79D"/>
              </a:solidFill>
            </a:endParaRPr>
          </a:p>
          <a:p>
            <a:pPr algn="just"/>
            <a:r>
              <a:rPr lang="it-IT" sz="2200" b="1" i="1" dirty="0">
                <a:solidFill>
                  <a:prstClr val="white">
                    <a:lumMod val="85000"/>
                  </a:prstClr>
                </a:solidFill>
              </a:rPr>
              <a:t>#7 CREDIT MANAGEMENT</a:t>
            </a:r>
          </a:p>
          <a:p>
            <a:pPr algn="just"/>
            <a:endParaRPr lang="it-IT" dirty="0">
              <a:solidFill>
                <a:prstClr val="black"/>
              </a:solidFill>
            </a:endParaRPr>
          </a:p>
        </p:txBody>
      </p:sp>
      <p:pic>
        <p:nvPicPr>
          <p:cNvPr id="1026" name="Picture 2" descr="Deferral Of The Payment Of Employees' Tax Liability For Tax ...">
            <a:extLst>
              <a:ext uri="{FF2B5EF4-FFF2-40B4-BE49-F238E27FC236}">
                <a16:creationId xmlns:a16="http://schemas.microsoft.com/office/drawing/2014/main" xmlns="" id="{240DF06B-6515-464D-9CC7-28A9174BC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398" y="0"/>
            <a:ext cx="63293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magine 1" descr="logo combinato-01">
            <a:extLst>
              <a:ext uri="{FF2B5EF4-FFF2-40B4-BE49-F238E27FC236}">
                <a16:creationId xmlns:a16="http://schemas.microsoft.com/office/drawing/2014/main" xmlns="" id="{8E118447-7A28-49BB-BDBD-6BF90C0DE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532" y="1122352"/>
            <a:ext cx="1734410" cy="68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75858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magine 20">
            <a:extLst>
              <a:ext uri="{FF2B5EF4-FFF2-40B4-BE49-F238E27FC236}">
                <a16:creationId xmlns:a16="http://schemas.microsoft.com/office/drawing/2014/main" xmlns="" id="{796690ED-978D-4BD0-BC5D-9CC9FF7B1D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2"/>
          <a:stretch/>
        </p:blipFill>
        <p:spPr>
          <a:xfrm flipH="1">
            <a:off x="6692254" y="5533461"/>
            <a:ext cx="5496733" cy="1337517"/>
          </a:xfrm>
          <a:prstGeom prst="rect">
            <a:avLst/>
          </a:prstGeom>
        </p:spPr>
      </p:pic>
      <p:sp>
        <p:nvSpPr>
          <p:cNvPr id="15" name="Elaborazione 14">
            <a:extLst>
              <a:ext uri="{FF2B5EF4-FFF2-40B4-BE49-F238E27FC236}">
                <a16:creationId xmlns:a16="http://schemas.microsoft.com/office/drawing/2014/main" xmlns="" id="{E3525D43-2C85-4493-A423-C7BAC205A565}"/>
              </a:ext>
            </a:extLst>
          </p:cNvPr>
          <p:cNvSpPr/>
          <p:nvPr/>
        </p:nvSpPr>
        <p:spPr>
          <a:xfrm rot="10800000">
            <a:off x="1735752" y="566114"/>
            <a:ext cx="5664977" cy="18000"/>
          </a:xfrm>
          <a:prstGeom prst="flowChartProcess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B683391A-9CBB-4641-AC1C-84DC40ECCBF3}"/>
              </a:ext>
            </a:extLst>
          </p:cNvPr>
          <p:cNvSpPr/>
          <p:nvPr/>
        </p:nvSpPr>
        <p:spPr>
          <a:xfrm>
            <a:off x="11782478" y="6085767"/>
            <a:ext cx="409522" cy="4748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8" name="Elaborazione 17">
            <a:extLst>
              <a:ext uri="{FF2B5EF4-FFF2-40B4-BE49-F238E27FC236}">
                <a16:creationId xmlns:a16="http://schemas.microsoft.com/office/drawing/2014/main" xmlns="" id="{302E202F-D21A-407F-81EF-B34159EECCAE}"/>
              </a:ext>
            </a:extLst>
          </p:cNvPr>
          <p:cNvSpPr/>
          <p:nvPr/>
        </p:nvSpPr>
        <p:spPr>
          <a:xfrm rot="16200000">
            <a:off x="-2345444" y="3648075"/>
            <a:ext cx="5266481" cy="18000"/>
          </a:xfrm>
          <a:prstGeom prst="flowChartProcess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xmlns="" id="{52FE6824-57D8-4B3B-8AD3-60E76947A86F}"/>
              </a:ext>
            </a:extLst>
          </p:cNvPr>
          <p:cNvSpPr/>
          <p:nvPr/>
        </p:nvSpPr>
        <p:spPr>
          <a:xfrm>
            <a:off x="11115813" y="-6778"/>
            <a:ext cx="678025" cy="114065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7" name="Segnaposto numero diapositiva 6">
            <a:extLst>
              <a:ext uri="{FF2B5EF4-FFF2-40B4-BE49-F238E27FC236}">
                <a16:creationId xmlns:a16="http://schemas.microsoft.com/office/drawing/2014/main" xmlns="" id="{E66C009E-1F32-44B6-A0CA-8E5CFBF5FAC7}"/>
              </a:ext>
            </a:extLst>
          </p:cNvPr>
          <p:cNvSpPr txBox="1">
            <a:spLocks/>
          </p:cNvSpPr>
          <p:nvPr/>
        </p:nvSpPr>
        <p:spPr>
          <a:xfrm>
            <a:off x="11174486" y="593531"/>
            <a:ext cx="579765" cy="6194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9FA1867-8C73-48C8-96A7-F4763583E47D}" type="slidenum">
              <a:rPr lang="it-IT" sz="2800" smtClean="0">
                <a:solidFill>
                  <a:prstClr val="white"/>
                </a:solidFill>
              </a:rPr>
              <a:pPr algn="ctr"/>
              <a:t>36</a:t>
            </a:fld>
            <a:endParaRPr lang="it-IT" sz="2800" dirty="0">
              <a:solidFill>
                <a:prstClr val="white"/>
              </a:solidFill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xmlns="" id="{8FD280A5-36B0-40C4-ACC1-68C000DC7AE7}"/>
              </a:ext>
            </a:extLst>
          </p:cNvPr>
          <p:cNvSpPr txBox="1"/>
          <p:nvPr/>
        </p:nvSpPr>
        <p:spPr>
          <a:xfrm rot="5400000">
            <a:off x="9106630" y="3307676"/>
            <a:ext cx="4732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5B9BD5"/>
                </a:solidFill>
              </a:rPr>
              <a:t>CASH FLOW - CONSIGLI UTILI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xmlns="" id="{503E5F84-D79C-4E36-A29D-68C2D6453A0A}"/>
              </a:ext>
            </a:extLst>
          </p:cNvPr>
          <p:cNvSpPr txBox="1"/>
          <p:nvPr/>
        </p:nvSpPr>
        <p:spPr>
          <a:xfrm>
            <a:off x="534431" y="1274564"/>
            <a:ext cx="10119767" cy="51398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600" b="1" i="1" dirty="0">
                <a:solidFill>
                  <a:srgbClr val="00A79D"/>
                </a:solidFill>
                <a:latin typeface="Arial Unicode MS"/>
              </a:rPr>
              <a:t>#6 USARE FINANZA AGEVOLATA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1600" dirty="0">
              <a:solidFill>
                <a:srgbClr val="444444"/>
              </a:solidFill>
              <a:latin typeface="Arial Unicode MS"/>
            </a:endParaRP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it-IT" altLang="it-IT" sz="1600" b="1" dirty="0">
                <a:solidFill>
                  <a:prstClr val="black"/>
                </a:solidFill>
                <a:latin typeface="Arial Unicode MS"/>
              </a:rPr>
              <a:t>DL Rilancio </a:t>
            </a:r>
            <a:endParaRPr lang="it-IT" altLang="it-IT" sz="1600" b="1" dirty="0">
              <a:solidFill>
                <a:prstClr val="black"/>
              </a:solidFill>
              <a:latin typeface="Arial Unicode MS"/>
              <a:sym typeface="Wingdings" panose="05000000000000000000" pitchFamily="2" charset="2"/>
            </a:endParaRP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it-IT" altLang="it-IT" sz="1600" b="1" dirty="0">
              <a:solidFill>
                <a:prstClr val="black"/>
              </a:solidFill>
              <a:latin typeface="Arial Unicode MS"/>
              <a:sym typeface="Wingdings" panose="05000000000000000000" pitchFamily="2" charset="2"/>
            </a:endParaRP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it-IT" altLang="it-IT" sz="1600" b="1" dirty="0">
                <a:solidFill>
                  <a:prstClr val="black"/>
                </a:solidFill>
                <a:latin typeface="Arial Unicode MS"/>
                <a:sym typeface="Wingdings" panose="05000000000000000000" pitchFamily="2" charset="2"/>
              </a:rPr>
              <a:t>Industria 4.0</a:t>
            </a: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it-IT" altLang="it-IT" sz="1600" b="1" dirty="0">
              <a:solidFill>
                <a:prstClr val="black"/>
              </a:solidFill>
              <a:latin typeface="Arial Unicode MS"/>
              <a:sym typeface="Wingdings" panose="05000000000000000000" pitchFamily="2" charset="2"/>
            </a:endParaRP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it-IT" altLang="it-IT" sz="1600" b="1" dirty="0">
                <a:solidFill>
                  <a:prstClr val="black"/>
                </a:solidFill>
                <a:latin typeface="Arial Unicode MS"/>
                <a:sym typeface="Wingdings" panose="05000000000000000000" pitchFamily="2" charset="2"/>
              </a:rPr>
              <a:t>Transizione 4.0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1600" b="1" dirty="0">
              <a:solidFill>
                <a:prstClr val="black"/>
              </a:solidFill>
              <a:latin typeface="Arial Unicode MS"/>
              <a:sym typeface="Wingdings" panose="05000000000000000000" pitchFamily="2" charset="2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600" b="1" dirty="0">
                <a:solidFill>
                  <a:prstClr val="black"/>
                </a:solidFill>
                <a:latin typeface="Arial Unicode MS"/>
                <a:sym typeface="Wingdings" panose="05000000000000000000" pitchFamily="2" charset="2"/>
              </a:rPr>
              <a:t>Riduzione costi su investimenti, innovazione e costo del lavoro  </a:t>
            </a:r>
            <a:r>
              <a:rPr lang="it-IT" altLang="it-IT" sz="1600" b="1" dirty="0">
                <a:solidFill>
                  <a:srgbClr val="FF0000"/>
                </a:solidFill>
                <a:latin typeface="Arial Unicode MS"/>
                <a:sym typeface="Wingdings" panose="05000000000000000000" pitchFamily="2" charset="2"/>
              </a:rPr>
              <a:t>puntare sui crediti d’imposta automatici e tempi certi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1600" b="1" dirty="0">
              <a:solidFill>
                <a:prstClr val="black"/>
              </a:solidFill>
              <a:latin typeface="Arial Unicode MS"/>
              <a:sym typeface="Wingdings" panose="05000000000000000000" pitchFamily="2" charset="2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600" b="1" dirty="0">
                <a:solidFill>
                  <a:prstClr val="black"/>
                </a:solidFill>
                <a:latin typeface="Arial Unicode MS"/>
                <a:sym typeface="Wingdings" panose="05000000000000000000" pitchFamily="2" charset="2"/>
              </a:rPr>
              <a:t>Il credito d’imposta ha molteplici effetti positivi, anche finanziari: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1600" b="1" dirty="0">
              <a:solidFill>
                <a:prstClr val="black"/>
              </a:solidFill>
              <a:latin typeface="Arial Unicode MS"/>
              <a:sym typeface="Wingdings" panose="05000000000000000000" pitchFamily="2" charset="2"/>
            </a:endParaRPr>
          </a:p>
          <a:p>
            <a:pPr marL="285750" indent="-285750" algn="just">
              <a:buFontTx/>
              <a:buChar char="-"/>
            </a:pPr>
            <a:r>
              <a:rPr lang="it-IT" dirty="0">
                <a:solidFill>
                  <a:prstClr val="black"/>
                </a:solidFill>
              </a:rPr>
              <a:t>Miglioramento di </a:t>
            </a:r>
            <a:r>
              <a:rPr lang="it-IT" b="1" dirty="0">
                <a:solidFill>
                  <a:prstClr val="black"/>
                </a:solidFill>
              </a:rPr>
              <a:t>MOL , Utile d’esercizio e Patrimonio Netto:</a:t>
            </a:r>
            <a:r>
              <a:rPr lang="it-IT" dirty="0">
                <a:solidFill>
                  <a:prstClr val="black"/>
                </a:solidFill>
              </a:rPr>
              <a:t> è un contributo in conto esercizio non imponibile  che si rileva per competenza =&gt; </a:t>
            </a:r>
            <a:r>
              <a:rPr lang="it-IT" b="1" dirty="0">
                <a:solidFill>
                  <a:prstClr val="black"/>
                </a:solidFill>
              </a:rPr>
              <a:t>migliora il RATING BANCARIO</a:t>
            </a:r>
          </a:p>
          <a:p>
            <a:pPr marL="285750" indent="-285750" algn="just">
              <a:buFontTx/>
              <a:buChar char="-"/>
            </a:pPr>
            <a:endParaRPr lang="it-IT" b="1" dirty="0">
              <a:solidFill>
                <a:prstClr val="black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it-IT" dirty="0">
                <a:solidFill>
                  <a:prstClr val="black"/>
                </a:solidFill>
              </a:rPr>
              <a:t>Miglioramento della </a:t>
            </a:r>
            <a:r>
              <a:rPr lang="it-IT" b="1" dirty="0">
                <a:solidFill>
                  <a:prstClr val="black"/>
                </a:solidFill>
              </a:rPr>
              <a:t>liquidità:</a:t>
            </a:r>
            <a:r>
              <a:rPr lang="it-IT" dirty="0">
                <a:solidFill>
                  <a:prstClr val="black"/>
                </a:solidFill>
              </a:rPr>
              <a:t> il credito è cassa, finanziata a tasso zero.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1600" b="1" dirty="0">
              <a:solidFill>
                <a:prstClr val="black"/>
              </a:solidFill>
              <a:latin typeface="Arial Unicode MS"/>
              <a:sym typeface="Wingdings" panose="05000000000000000000" pitchFamily="2" charset="2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600" dirty="0">
                <a:solidFill>
                  <a:prstClr val="black"/>
                </a:solidFill>
                <a:latin typeface="Arial Unicode MS"/>
              </a:rPr>
              <a:t>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1600" b="1" u="sng" dirty="0">
              <a:solidFill>
                <a:srgbClr val="444444"/>
              </a:solidFill>
              <a:latin typeface="Arial Unicode MS"/>
            </a:endParaRPr>
          </a:p>
        </p:txBody>
      </p:sp>
      <p:pic>
        <p:nvPicPr>
          <p:cNvPr id="19" name="Immagine 1" descr="logo combinato-01">
            <a:extLst>
              <a:ext uri="{FF2B5EF4-FFF2-40B4-BE49-F238E27FC236}">
                <a16:creationId xmlns:a16="http://schemas.microsoft.com/office/drawing/2014/main" xmlns="" id="{9D6460AE-A156-40A2-B3B8-615452734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22" y="113897"/>
            <a:ext cx="2328702" cy="922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19402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B683391A-9CBB-4641-AC1C-84DC40ECCBF3}"/>
              </a:ext>
            </a:extLst>
          </p:cNvPr>
          <p:cNvSpPr/>
          <p:nvPr/>
        </p:nvSpPr>
        <p:spPr>
          <a:xfrm>
            <a:off x="11782478" y="6085767"/>
            <a:ext cx="409522" cy="4748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7" name="Segnaposto numero diapositiva 6">
            <a:extLst>
              <a:ext uri="{FF2B5EF4-FFF2-40B4-BE49-F238E27FC236}">
                <a16:creationId xmlns:a16="http://schemas.microsoft.com/office/drawing/2014/main" xmlns="" id="{E66C009E-1F32-44B6-A0CA-8E5CFBF5FAC7}"/>
              </a:ext>
            </a:extLst>
          </p:cNvPr>
          <p:cNvSpPr txBox="1">
            <a:spLocks/>
          </p:cNvSpPr>
          <p:nvPr/>
        </p:nvSpPr>
        <p:spPr>
          <a:xfrm>
            <a:off x="11174486" y="593531"/>
            <a:ext cx="579765" cy="6194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9FA1867-8C73-48C8-96A7-F4763583E47D}" type="slidenum">
              <a:rPr lang="it-IT" sz="2800" smtClean="0">
                <a:solidFill>
                  <a:prstClr val="white"/>
                </a:solidFill>
              </a:rPr>
              <a:pPr algn="ctr"/>
              <a:t>37</a:t>
            </a:fld>
            <a:endParaRPr lang="it-IT" sz="2800" dirty="0">
              <a:solidFill>
                <a:prstClr val="white"/>
              </a:solidFill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xmlns="" id="{8259F441-E01A-4D42-8785-618A067805B4}"/>
              </a:ext>
            </a:extLst>
          </p:cNvPr>
          <p:cNvSpPr txBox="1"/>
          <p:nvPr/>
        </p:nvSpPr>
        <p:spPr>
          <a:xfrm>
            <a:off x="943" y="142447"/>
            <a:ext cx="5851221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200" b="1" i="1" dirty="0">
                <a:solidFill>
                  <a:prstClr val="black"/>
                </a:solidFill>
              </a:rPr>
              <a:t>CONSIGLI UTILI PER LA GESTIONE DEL CASH FLOW</a:t>
            </a:r>
          </a:p>
          <a:p>
            <a:pPr algn="just"/>
            <a:endParaRPr lang="it-IT" sz="2200" b="1" i="1" dirty="0">
              <a:solidFill>
                <a:prstClr val="black"/>
              </a:solidFill>
            </a:endParaRPr>
          </a:p>
          <a:p>
            <a:pPr algn="just"/>
            <a:r>
              <a:rPr lang="it-IT" sz="2200" b="1" i="1" dirty="0">
                <a:solidFill>
                  <a:prstClr val="white">
                    <a:lumMod val="85000"/>
                  </a:prstClr>
                </a:solidFill>
              </a:rPr>
              <a:t>#1 GESTIRE IL RAPPORTO CON LE BANCHE</a:t>
            </a:r>
          </a:p>
          <a:p>
            <a:pPr algn="just"/>
            <a:endParaRPr lang="it-IT" sz="2200" b="1" i="1" dirty="0">
              <a:solidFill>
                <a:prstClr val="white">
                  <a:lumMod val="85000"/>
                </a:prstClr>
              </a:solidFill>
            </a:endParaRPr>
          </a:p>
          <a:p>
            <a:pPr algn="just"/>
            <a:r>
              <a:rPr lang="it-IT" sz="2200" b="1" i="1" dirty="0">
                <a:solidFill>
                  <a:prstClr val="white">
                    <a:lumMod val="85000"/>
                  </a:prstClr>
                </a:solidFill>
              </a:rPr>
              <a:t>#2 GESTIRE IL RAPPORTO CON I FORNITORI</a:t>
            </a:r>
          </a:p>
          <a:p>
            <a:pPr algn="just"/>
            <a:endParaRPr lang="it-IT" sz="2200" dirty="0">
              <a:solidFill>
                <a:prstClr val="white">
                  <a:lumMod val="85000"/>
                </a:prstClr>
              </a:solidFill>
            </a:endParaRPr>
          </a:p>
          <a:p>
            <a:pPr algn="just"/>
            <a:r>
              <a:rPr lang="it-IT" sz="2200" b="1" i="1" dirty="0">
                <a:solidFill>
                  <a:prstClr val="white">
                    <a:lumMod val="85000"/>
                  </a:prstClr>
                </a:solidFill>
              </a:rPr>
              <a:t>#3 PIANIFICARE GLI ACQUISTI</a:t>
            </a:r>
          </a:p>
          <a:p>
            <a:pPr algn="just"/>
            <a:endParaRPr lang="it-IT" sz="2200" b="1" i="1" dirty="0">
              <a:solidFill>
                <a:prstClr val="white">
                  <a:lumMod val="85000"/>
                </a:prstClr>
              </a:solidFill>
            </a:endParaRPr>
          </a:p>
          <a:p>
            <a:pPr algn="just"/>
            <a:r>
              <a:rPr lang="it-IT" sz="2200" b="1" i="1" dirty="0">
                <a:solidFill>
                  <a:prstClr val="white">
                    <a:lumMod val="85000"/>
                  </a:prstClr>
                </a:solidFill>
              </a:rPr>
              <a:t>#4 BUDGET DI CASSA</a:t>
            </a:r>
          </a:p>
          <a:p>
            <a:pPr algn="just"/>
            <a:endParaRPr lang="it-IT" sz="2200" b="1" i="1" dirty="0">
              <a:solidFill>
                <a:prstClr val="white">
                  <a:lumMod val="85000"/>
                </a:prstClr>
              </a:solidFill>
            </a:endParaRPr>
          </a:p>
          <a:p>
            <a:pPr algn="just"/>
            <a:r>
              <a:rPr lang="it-IT" sz="2200" b="1" i="1" dirty="0">
                <a:solidFill>
                  <a:prstClr val="white">
                    <a:lumMod val="85000"/>
                  </a:prstClr>
                </a:solidFill>
              </a:rPr>
              <a:t>#5 GESTIONE COSTO DEL PERSONALE</a:t>
            </a:r>
          </a:p>
          <a:p>
            <a:pPr algn="just"/>
            <a:endParaRPr lang="it-IT" sz="2200" b="1" i="1" dirty="0">
              <a:solidFill>
                <a:prstClr val="white">
                  <a:lumMod val="85000"/>
                </a:prstClr>
              </a:solidFill>
            </a:endParaRPr>
          </a:p>
          <a:p>
            <a:pPr algn="just"/>
            <a:r>
              <a:rPr lang="it-IT" sz="2200" b="1" i="1" dirty="0">
                <a:solidFill>
                  <a:prstClr val="white">
                    <a:lumMod val="85000"/>
                  </a:prstClr>
                </a:solidFill>
              </a:rPr>
              <a:t>#6 USARE FINANZA AGEVOLATA</a:t>
            </a:r>
          </a:p>
          <a:p>
            <a:pPr algn="just"/>
            <a:endParaRPr lang="it-IT" sz="2200" b="1" i="1" dirty="0">
              <a:solidFill>
                <a:srgbClr val="00A79D"/>
              </a:solidFill>
            </a:endParaRPr>
          </a:p>
          <a:p>
            <a:pPr algn="just"/>
            <a:r>
              <a:rPr lang="it-IT" sz="2200" b="1" i="1" dirty="0">
                <a:solidFill>
                  <a:srgbClr val="00A79D"/>
                </a:solidFill>
              </a:rPr>
              <a:t>#7 CREDIT MANAGEMENT</a:t>
            </a:r>
          </a:p>
          <a:p>
            <a:pPr algn="just"/>
            <a:endParaRPr lang="it-IT" dirty="0">
              <a:solidFill>
                <a:prstClr val="black"/>
              </a:solidFill>
            </a:endParaRPr>
          </a:p>
          <a:p>
            <a:pPr algn="just"/>
            <a:r>
              <a:rPr lang="it-IT" b="1" dirty="0">
                <a:solidFill>
                  <a:prstClr val="black"/>
                </a:solidFill>
              </a:rPr>
              <a:t>Intervista a Fabio Picchio:</a:t>
            </a:r>
          </a:p>
          <a:p>
            <a:pPr algn="just"/>
            <a:r>
              <a:rPr lang="it-IT" dirty="0">
                <a:solidFill>
                  <a:prstClr val="black"/>
                </a:solidFill>
              </a:rPr>
              <a:t>Link </a:t>
            </a:r>
            <a:r>
              <a:rPr lang="it-IT" dirty="0">
                <a:solidFill>
                  <a:prstClr val="black"/>
                </a:solidFill>
                <a:hlinkClick r:id="rId3"/>
              </a:rPr>
              <a:t>https://www.youtube.com/watch?v=XkzZGHkC7iE</a:t>
            </a:r>
            <a:endParaRPr lang="it-IT" dirty="0">
              <a:solidFill>
                <a:prstClr val="black"/>
              </a:solidFill>
            </a:endParaRPr>
          </a:p>
          <a:p>
            <a:pPr algn="just"/>
            <a:endParaRPr lang="it-IT" dirty="0">
              <a:solidFill>
                <a:prstClr val="black"/>
              </a:solidFill>
            </a:endParaRPr>
          </a:p>
        </p:txBody>
      </p:sp>
      <p:pic>
        <p:nvPicPr>
          <p:cNvPr id="1026" name="Picture 2" descr="Deferral Of The Payment Of Employees' Tax Liability For Tax ...">
            <a:extLst>
              <a:ext uri="{FF2B5EF4-FFF2-40B4-BE49-F238E27FC236}">
                <a16:creationId xmlns:a16="http://schemas.microsoft.com/office/drawing/2014/main" xmlns="" id="{240DF06B-6515-464D-9CC7-28A9174BC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398" y="0"/>
            <a:ext cx="63293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magine 1" descr="logo combinato-01">
            <a:extLst>
              <a:ext uri="{FF2B5EF4-FFF2-40B4-BE49-F238E27FC236}">
                <a16:creationId xmlns:a16="http://schemas.microsoft.com/office/drawing/2014/main" xmlns="" id="{8E118447-7A28-49BB-BDBD-6BF90C0DE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532" y="1122352"/>
            <a:ext cx="1734410" cy="68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32125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magine 20">
            <a:extLst>
              <a:ext uri="{FF2B5EF4-FFF2-40B4-BE49-F238E27FC236}">
                <a16:creationId xmlns:a16="http://schemas.microsoft.com/office/drawing/2014/main" xmlns="" id="{796690ED-978D-4BD0-BC5D-9CC9FF7B1D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2"/>
          <a:stretch/>
        </p:blipFill>
        <p:spPr>
          <a:xfrm flipH="1">
            <a:off x="6692254" y="5533461"/>
            <a:ext cx="5496733" cy="1337517"/>
          </a:xfrm>
          <a:prstGeom prst="rect">
            <a:avLst/>
          </a:prstGeom>
        </p:spPr>
      </p:pic>
      <p:sp>
        <p:nvSpPr>
          <p:cNvPr id="15" name="Elaborazione 14">
            <a:extLst>
              <a:ext uri="{FF2B5EF4-FFF2-40B4-BE49-F238E27FC236}">
                <a16:creationId xmlns:a16="http://schemas.microsoft.com/office/drawing/2014/main" xmlns="" id="{E3525D43-2C85-4493-A423-C7BAC205A565}"/>
              </a:ext>
            </a:extLst>
          </p:cNvPr>
          <p:cNvSpPr/>
          <p:nvPr/>
        </p:nvSpPr>
        <p:spPr>
          <a:xfrm rot="10800000">
            <a:off x="1735752" y="566114"/>
            <a:ext cx="5664977" cy="18000"/>
          </a:xfrm>
          <a:prstGeom prst="flowChartProcess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B683391A-9CBB-4641-AC1C-84DC40ECCBF3}"/>
              </a:ext>
            </a:extLst>
          </p:cNvPr>
          <p:cNvSpPr/>
          <p:nvPr/>
        </p:nvSpPr>
        <p:spPr>
          <a:xfrm>
            <a:off x="11782478" y="6085767"/>
            <a:ext cx="409522" cy="4748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8" name="Elaborazione 17">
            <a:extLst>
              <a:ext uri="{FF2B5EF4-FFF2-40B4-BE49-F238E27FC236}">
                <a16:creationId xmlns:a16="http://schemas.microsoft.com/office/drawing/2014/main" xmlns="" id="{302E202F-D21A-407F-81EF-B34159EECCAE}"/>
              </a:ext>
            </a:extLst>
          </p:cNvPr>
          <p:cNvSpPr/>
          <p:nvPr/>
        </p:nvSpPr>
        <p:spPr>
          <a:xfrm rot="16200000">
            <a:off x="-2345444" y="3648075"/>
            <a:ext cx="5266481" cy="18000"/>
          </a:xfrm>
          <a:prstGeom prst="flowChartProcess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xmlns="" id="{52FE6824-57D8-4B3B-8AD3-60E76947A86F}"/>
              </a:ext>
            </a:extLst>
          </p:cNvPr>
          <p:cNvSpPr/>
          <p:nvPr/>
        </p:nvSpPr>
        <p:spPr>
          <a:xfrm>
            <a:off x="11115813" y="-6778"/>
            <a:ext cx="678025" cy="114065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7" name="Segnaposto numero diapositiva 6">
            <a:extLst>
              <a:ext uri="{FF2B5EF4-FFF2-40B4-BE49-F238E27FC236}">
                <a16:creationId xmlns:a16="http://schemas.microsoft.com/office/drawing/2014/main" xmlns="" id="{E66C009E-1F32-44B6-A0CA-8E5CFBF5FAC7}"/>
              </a:ext>
            </a:extLst>
          </p:cNvPr>
          <p:cNvSpPr txBox="1">
            <a:spLocks/>
          </p:cNvSpPr>
          <p:nvPr/>
        </p:nvSpPr>
        <p:spPr>
          <a:xfrm>
            <a:off x="11174486" y="593531"/>
            <a:ext cx="579765" cy="6194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9FA1867-8C73-48C8-96A7-F4763583E47D}" type="slidenum">
              <a:rPr lang="it-IT" sz="2800" smtClean="0">
                <a:solidFill>
                  <a:prstClr val="white"/>
                </a:solidFill>
              </a:rPr>
              <a:pPr algn="ctr"/>
              <a:t>38</a:t>
            </a:fld>
            <a:endParaRPr lang="it-IT" sz="2800" dirty="0">
              <a:solidFill>
                <a:prstClr val="white"/>
              </a:solidFill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xmlns="" id="{8FD280A5-36B0-40C4-ACC1-68C000DC7AE7}"/>
              </a:ext>
            </a:extLst>
          </p:cNvPr>
          <p:cNvSpPr txBox="1"/>
          <p:nvPr/>
        </p:nvSpPr>
        <p:spPr>
          <a:xfrm rot="5400000">
            <a:off x="9106630" y="3307676"/>
            <a:ext cx="4732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5B9BD5"/>
                </a:solidFill>
              </a:rPr>
              <a:t>CASH FLOW - CONSIGLI UTILI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xmlns="" id="{503E5F84-D79C-4E36-A29D-68C2D6453A0A}"/>
              </a:ext>
            </a:extLst>
          </p:cNvPr>
          <p:cNvSpPr txBox="1"/>
          <p:nvPr/>
        </p:nvSpPr>
        <p:spPr>
          <a:xfrm>
            <a:off x="534432" y="1274564"/>
            <a:ext cx="5664978" cy="55092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600" b="1" i="1" dirty="0">
                <a:solidFill>
                  <a:srgbClr val="00A79D"/>
                </a:solidFill>
                <a:latin typeface="Arial Unicode MS"/>
              </a:rPr>
              <a:t>#7 CREDIT MANAGEMENT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1600" dirty="0">
              <a:solidFill>
                <a:srgbClr val="444444"/>
              </a:solidFill>
              <a:latin typeface="Arial Unicode MS"/>
            </a:endParaRP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it-IT" altLang="it-IT" sz="1600" b="1" dirty="0">
                <a:solidFill>
                  <a:prstClr val="black"/>
                </a:solidFill>
                <a:latin typeface="Arial Unicode MS"/>
              </a:rPr>
              <a:t>Usare strumenti di verifica dell’affidabilità</a:t>
            </a: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it-IT" altLang="it-IT" sz="1600" b="1" dirty="0">
              <a:solidFill>
                <a:prstClr val="black"/>
              </a:solidFill>
              <a:latin typeface="Arial Unicode MS"/>
            </a:endParaRP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it-IT" altLang="it-IT" sz="1600" b="1" dirty="0">
                <a:solidFill>
                  <a:prstClr val="black"/>
                </a:solidFill>
                <a:latin typeface="Arial Unicode MS"/>
              </a:rPr>
              <a:t>Pazienza, disponibilità ma fermezza </a:t>
            </a:r>
            <a:r>
              <a:rPr lang="it-IT" altLang="it-IT" sz="1600" b="1" dirty="0">
                <a:solidFill>
                  <a:prstClr val="black"/>
                </a:solidFill>
                <a:latin typeface="Arial Unicode MS"/>
                <a:sym typeface="Wingdings" panose="05000000000000000000" pitchFamily="2" charset="2"/>
              </a:rPr>
              <a:t> </a:t>
            </a:r>
            <a:r>
              <a:rPr lang="it-IT" altLang="it-IT" sz="1600" b="1" dirty="0">
                <a:solidFill>
                  <a:prstClr val="black"/>
                </a:solidFill>
                <a:latin typeface="Arial Unicode MS"/>
              </a:rPr>
              <a:t>SI</a:t>
            </a: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it-IT" altLang="it-IT" sz="1600" b="1" dirty="0">
              <a:solidFill>
                <a:prstClr val="black"/>
              </a:solidFill>
              <a:latin typeface="Arial Unicode MS"/>
              <a:sym typeface="Wingdings" panose="05000000000000000000" pitchFamily="2" charset="2"/>
            </a:endParaRP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it-IT" altLang="it-IT" sz="1600" b="1" u="sng" dirty="0">
                <a:solidFill>
                  <a:prstClr val="black"/>
                </a:solidFill>
                <a:latin typeface="Arial Unicode MS"/>
                <a:sym typeface="Wingdings" panose="05000000000000000000" pitchFamily="2" charset="2"/>
              </a:rPr>
              <a:t>ATTENZIONE A MANTENERE UN RAPPORTO FERMO PRETENDENDO TRASPARENZA E PUNTUALITA’</a:t>
            </a: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it-IT" altLang="it-IT" sz="1600" b="1" dirty="0">
              <a:solidFill>
                <a:prstClr val="black"/>
              </a:solidFill>
              <a:latin typeface="Arial Unicode MS"/>
              <a:sym typeface="Wingdings" panose="05000000000000000000" pitchFamily="2" charset="2"/>
            </a:endParaRP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it-IT" altLang="it-IT" sz="1600" b="1" dirty="0">
                <a:solidFill>
                  <a:srgbClr val="FF0000"/>
                </a:solidFill>
                <a:latin typeface="Arial Unicode MS"/>
                <a:sym typeface="Wingdings" panose="05000000000000000000" pitchFamily="2" charset="2"/>
              </a:rPr>
              <a:t>RISCHIO CRISI DI LIQUIDITA’ </a:t>
            </a:r>
            <a:r>
              <a:rPr lang="it-IT" altLang="it-IT" sz="1600" b="1" dirty="0">
                <a:solidFill>
                  <a:prstClr val="black"/>
                </a:solidFill>
                <a:latin typeface="Arial Unicode MS"/>
                <a:sym typeface="Wingdings" panose="05000000000000000000" pitchFamily="2" charset="2"/>
              </a:rPr>
              <a:t>= NECESSITA’ DI DEBITO, DIFICOLTA’ NEI PAGAMENTI = IMPATTO SUL RATIG E L’AFFIDABILITA’ VERSO I FORNITORI</a:t>
            </a: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it-IT" altLang="it-IT" sz="1600" b="1" dirty="0">
              <a:solidFill>
                <a:prstClr val="black"/>
              </a:solidFill>
              <a:latin typeface="Arial Unicode MS"/>
              <a:sym typeface="Wingdings" panose="05000000000000000000" pitchFamily="2" charset="2"/>
            </a:endParaRP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it-IT" altLang="it-IT" sz="1600" b="1" dirty="0">
                <a:solidFill>
                  <a:srgbClr val="FF0000"/>
                </a:solidFill>
                <a:latin typeface="Arial Unicode MS"/>
                <a:sym typeface="Wingdings" panose="05000000000000000000" pitchFamily="2" charset="2"/>
              </a:rPr>
              <a:t>RISCHIO EFFETTO FALLIMENTI DI CLIENTI  TUTELARSI RISPETTO CODICE DELLA CRISI D’IMPRESA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600" dirty="0">
                <a:solidFill>
                  <a:prstClr val="black"/>
                </a:solidFill>
                <a:latin typeface="Arial Unicode MS"/>
              </a:rPr>
              <a:t>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1600" b="1" u="sng" dirty="0">
              <a:solidFill>
                <a:srgbClr val="444444"/>
              </a:solidFill>
              <a:latin typeface="Arial Unicode MS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1600" b="1" u="sng" dirty="0">
              <a:solidFill>
                <a:srgbClr val="444444"/>
              </a:solidFill>
              <a:latin typeface="Arial Unicode MS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1600" b="1" u="sng" dirty="0">
              <a:solidFill>
                <a:srgbClr val="444444"/>
              </a:solidFill>
              <a:latin typeface="Arial Unicode MS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1600" b="1" u="sng" dirty="0">
              <a:solidFill>
                <a:srgbClr val="444444"/>
              </a:solidFill>
              <a:latin typeface="Arial Unicode MS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1600" b="1" u="sng" dirty="0">
              <a:solidFill>
                <a:srgbClr val="444444"/>
              </a:solidFill>
              <a:latin typeface="Arial Unicode MS"/>
            </a:endParaRPr>
          </a:p>
        </p:txBody>
      </p:sp>
      <p:pic>
        <p:nvPicPr>
          <p:cNvPr id="19" name="Immagine 1" descr="logo combinato-01">
            <a:extLst>
              <a:ext uri="{FF2B5EF4-FFF2-40B4-BE49-F238E27FC236}">
                <a16:creationId xmlns:a16="http://schemas.microsoft.com/office/drawing/2014/main" xmlns="" id="{9D6460AE-A156-40A2-B3B8-615452734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22" y="113897"/>
            <a:ext cx="2328702" cy="922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ATTENZIONE - Tratto interrotto nella Val Canneto - Via dei Lupi">
            <a:extLst>
              <a:ext uri="{FF2B5EF4-FFF2-40B4-BE49-F238E27FC236}">
                <a16:creationId xmlns:a16="http://schemas.microsoft.com/office/drawing/2014/main" xmlns="" id="{50448ECE-3683-49A9-A244-100CB6F5A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131" y="1822969"/>
            <a:ext cx="4030270" cy="335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9685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laborazione 14">
            <a:extLst>
              <a:ext uri="{FF2B5EF4-FFF2-40B4-BE49-F238E27FC236}">
                <a16:creationId xmlns:a16="http://schemas.microsoft.com/office/drawing/2014/main" xmlns="" id="{E3525D43-2C85-4493-A423-C7BAC205A565}"/>
              </a:ext>
            </a:extLst>
          </p:cNvPr>
          <p:cNvSpPr/>
          <p:nvPr/>
        </p:nvSpPr>
        <p:spPr>
          <a:xfrm rot="10800000">
            <a:off x="1735752" y="566114"/>
            <a:ext cx="5664977" cy="18000"/>
          </a:xfrm>
          <a:prstGeom prst="flowChartProcess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B683391A-9CBB-4641-AC1C-84DC40ECCBF3}"/>
              </a:ext>
            </a:extLst>
          </p:cNvPr>
          <p:cNvSpPr/>
          <p:nvPr/>
        </p:nvSpPr>
        <p:spPr>
          <a:xfrm>
            <a:off x="11782478" y="6085767"/>
            <a:ext cx="409522" cy="4748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8" name="Elaborazione 17">
            <a:extLst>
              <a:ext uri="{FF2B5EF4-FFF2-40B4-BE49-F238E27FC236}">
                <a16:creationId xmlns:a16="http://schemas.microsoft.com/office/drawing/2014/main" xmlns="" id="{302E202F-D21A-407F-81EF-B34159EECCAE}"/>
              </a:ext>
            </a:extLst>
          </p:cNvPr>
          <p:cNvSpPr/>
          <p:nvPr/>
        </p:nvSpPr>
        <p:spPr>
          <a:xfrm rot="16200000">
            <a:off x="-2345444" y="3648075"/>
            <a:ext cx="5266481" cy="18000"/>
          </a:xfrm>
          <a:prstGeom prst="flowChartProcess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xmlns="" id="{52FE6824-57D8-4B3B-8AD3-60E76947A86F}"/>
              </a:ext>
            </a:extLst>
          </p:cNvPr>
          <p:cNvSpPr/>
          <p:nvPr/>
        </p:nvSpPr>
        <p:spPr>
          <a:xfrm>
            <a:off x="11115813" y="-6778"/>
            <a:ext cx="678025" cy="114065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7" name="Segnaposto numero diapositiva 6">
            <a:extLst>
              <a:ext uri="{FF2B5EF4-FFF2-40B4-BE49-F238E27FC236}">
                <a16:creationId xmlns:a16="http://schemas.microsoft.com/office/drawing/2014/main" xmlns="" id="{E66C009E-1F32-44B6-A0CA-8E5CFBF5FAC7}"/>
              </a:ext>
            </a:extLst>
          </p:cNvPr>
          <p:cNvSpPr txBox="1">
            <a:spLocks/>
          </p:cNvSpPr>
          <p:nvPr/>
        </p:nvSpPr>
        <p:spPr>
          <a:xfrm>
            <a:off x="11174486" y="593531"/>
            <a:ext cx="579765" cy="6194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9FA1867-8C73-48C8-96A7-F4763583E47D}" type="slidenum">
              <a:rPr lang="it-IT" sz="2800" smtClean="0">
                <a:solidFill>
                  <a:prstClr val="white"/>
                </a:solidFill>
              </a:rPr>
              <a:pPr algn="ctr"/>
              <a:t>39</a:t>
            </a:fld>
            <a:endParaRPr lang="it-IT" sz="2800" dirty="0">
              <a:solidFill>
                <a:prstClr val="white"/>
              </a:solidFill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xmlns="" id="{B4272B91-B1A7-4728-BF59-2F44E276ECCF}"/>
              </a:ext>
            </a:extLst>
          </p:cNvPr>
          <p:cNvSpPr txBox="1"/>
          <p:nvPr/>
        </p:nvSpPr>
        <p:spPr>
          <a:xfrm rot="5400000">
            <a:off x="9106630" y="3307676"/>
            <a:ext cx="4732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5B9BD5"/>
                </a:solidFill>
              </a:rPr>
              <a:t>FASE 2: gestire la riapertura</a:t>
            </a: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xmlns="" id="{796690ED-978D-4BD0-BC5D-9CC9FF7B1D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2"/>
          <a:stretch/>
        </p:blipFill>
        <p:spPr>
          <a:xfrm flipH="1">
            <a:off x="6692254" y="5533461"/>
            <a:ext cx="5496733" cy="1337517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xmlns="" id="{810E2C37-CCCC-4BFC-8BFC-C5B9C7B0ABBC}"/>
              </a:ext>
            </a:extLst>
          </p:cNvPr>
          <p:cNvSpPr txBox="1"/>
          <p:nvPr/>
        </p:nvSpPr>
        <p:spPr>
          <a:xfrm>
            <a:off x="601049" y="1280472"/>
            <a:ext cx="17350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it-IT" b="1" dirty="0">
                <a:solidFill>
                  <a:prstClr val="black"/>
                </a:solidFill>
              </a:rPr>
              <a:t>QUESTION TIME</a:t>
            </a:r>
          </a:p>
          <a:p>
            <a:pPr>
              <a:defRPr/>
            </a:pPr>
            <a:endParaRPr lang="it-IT" b="1" dirty="0">
              <a:solidFill>
                <a:prstClr val="black"/>
              </a:solidFill>
            </a:endParaRPr>
          </a:p>
        </p:txBody>
      </p:sp>
      <p:pic>
        <p:nvPicPr>
          <p:cNvPr id="4102" name="Picture 6" descr="Image result for BIMBI ADDORMENTATI">
            <a:extLst>
              <a:ext uri="{FF2B5EF4-FFF2-40B4-BE49-F238E27FC236}">
                <a16:creationId xmlns:a16="http://schemas.microsoft.com/office/drawing/2014/main" xmlns="" id="{84577D57-75CB-489D-9FB5-E1AA3FFF28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4" t="586" r="12617" b="-305"/>
          <a:stretch/>
        </p:blipFill>
        <p:spPr bwMode="auto">
          <a:xfrm>
            <a:off x="4009728" y="1482003"/>
            <a:ext cx="5159316" cy="3893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Image result for punto interrogativo">
            <a:extLst>
              <a:ext uri="{FF2B5EF4-FFF2-40B4-BE49-F238E27FC236}">
                <a16:creationId xmlns:a16="http://schemas.microsoft.com/office/drawing/2014/main" xmlns="" id="{1BC96A37-688B-4213-AEA0-4D57C8DF6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33" y="2121429"/>
            <a:ext cx="2156858" cy="2156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magine 1" descr="logo combinato-01">
            <a:extLst>
              <a:ext uri="{FF2B5EF4-FFF2-40B4-BE49-F238E27FC236}">
                <a16:creationId xmlns:a16="http://schemas.microsoft.com/office/drawing/2014/main" xmlns="" id="{8BEF37D6-DF51-45FB-ABB4-E9C3168A6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22" y="113897"/>
            <a:ext cx="2328702" cy="922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6347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23E6BCBB-E3A8-4CA6-8B9D-B1BC14564B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35752" cy="1132229"/>
          </a:xfrm>
          <a:prstGeom prst="rect">
            <a:avLst/>
          </a:prstGeom>
        </p:spPr>
      </p:pic>
      <p:sp>
        <p:nvSpPr>
          <p:cNvPr id="15" name="Elaborazione 14">
            <a:extLst>
              <a:ext uri="{FF2B5EF4-FFF2-40B4-BE49-F238E27FC236}">
                <a16:creationId xmlns:a16="http://schemas.microsoft.com/office/drawing/2014/main" xmlns="" id="{E3525D43-2C85-4493-A423-C7BAC205A565}"/>
              </a:ext>
            </a:extLst>
          </p:cNvPr>
          <p:cNvSpPr/>
          <p:nvPr/>
        </p:nvSpPr>
        <p:spPr>
          <a:xfrm rot="10800000">
            <a:off x="1735752" y="566114"/>
            <a:ext cx="5664977" cy="18000"/>
          </a:xfrm>
          <a:prstGeom prst="flowChartProcess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B683391A-9CBB-4641-AC1C-84DC40ECCBF3}"/>
              </a:ext>
            </a:extLst>
          </p:cNvPr>
          <p:cNvSpPr/>
          <p:nvPr/>
        </p:nvSpPr>
        <p:spPr>
          <a:xfrm>
            <a:off x="11782478" y="6085767"/>
            <a:ext cx="409522" cy="4748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Elaborazione 17">
            <a:extLst>
              <a:ext uri="{FF2B5EF4-FFF2-40B4-BE49-F238E27FC236}">
                <a16:creationId xmlns:a16="http://schemas.microsoft.com/office/drawing/2014/main" xmlns="" id="{302E202F-D21A-407F-81EF-B34159EECCAE}"/>
              </a:ext>
            </a:extLst>
          </p:cNvPr>
          <p:cNvSpPr/>
          <p:nvPr/>
        </p:nvSpPr>
        <p:spPr>
          <a:xfrm rot="16200000">
            <a:off x="-2345444" y="3648075"/>
            <a:ext cx="5266481" cy="18000"/>
          </a:xfrm>
          <a:prstGeom prst="flowChartProcess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xmlns="" id="{52FE6824-57D8-4B3B-8AD3-60E76947A86F}"/>
              </a:ext>
            </a:extLst>
          </p:cNvPr>
          <p:cNvSpPr/>
          <p:nvPr/>
        </p:nvSpPr>
        <p:spPr>
          <a:xfrm>
            <a:off x="11115813" y="-6778"/>
            <a:ext cx="678025" cy="114065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Segnaposto numero diapositiva 6">
            <a:extLst>
              <a:ext uri="{FF2B5EF4-FFF2-40B4-BE49-F238E27FC236}">
                <a16:creationId xmlns:a16="http://schemas.microsoft.com/office/drawing/2014/main" xmlns="" id="{E66C009E-1F32-44B6-A0CA-8E5CFBF5FAC7}"/>
              </a:ext>
            </a:extLst>
          </p:cNvPr>
          <p:cNvSpPr txBox="1">
            <a:spLocks/>
          </p:cNvSpPr>
          <p:nvPr/>
        </p:nvSpPr>
        <p:spPr>
          <a:xfrm>
            <a:off x="11174486" y="593531"/>
            <a:ext cx="579765" cy="6194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FA1867-8C73-48C8-96A7-F4763583E47D}" type="slidenum">
              <a:rPr kumimoji="0" lang="it-IT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xmlns="" id="{796690ED-978D-4BD0-BC5D-9CC9FF7B1D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2"/>
          <a:stretch/>
        </p:blipFill>
        <p:spPr>
          <a:xfrm flipH="1">
            <a:off x="6692254" y="5533461"/>
            <a:ext cx="5496733" cy="1337517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xmlns="" id="{8FD280A5-36B0-40C4-ACC1-68C000DC7AE7}"/>
              </a:ext>
            </a:extLst>
          </p:cNvPr>
          <p:cNvSpPr txBox="1"/>
          <p:nvPr/>
        </p:nvSpPr>
        <p:spPr>
          <a:xfrm rot="5400000">
            <a:off x="9282761" y="3472409"/>
            <a:ext cx="4732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DECRETO RILANCIO. Analisi delle misure</a:t>
            </a:r>
          </a:p>
        </p:txBody>
      </p:sp>
      <p:pic>
        <p:nvPicPr>
          <p:cNvPr id="19" name="Immagine 1" descr="logo combinato-01">
            <a:extLst>
              <a:ext uri="{FF2B5EF4-FFF2-40B4-BE49-F238E27FC236}">
                <a16:creationId xmlns:a16="http://schemas.microsoft.com/office/drawing/2014/main" xmlns="" id="{8E118447-7A28-49BB-BDBD-6BF90C0DE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22" y="113897"/>
            <a:ext cx="2328702" cy="922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BCC94295-D360-4F64-893A-C37695483FCD}"/>
              </a:ext>
            </a:extLst>
          </p:cNvPr>
          <p:cNvSpPr txBox="1"/>
          <p:nvPr/>
        </p:nvSpPr>
        <p:spPr>
          <a:xfrm>
            <a:off x="2342950" y="530282"/>
            <a:ext cx="8165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CREDITO D’IMPOSTA PER GLI INVESTIMENTI PUBBLICITARI</a:t>
            </a:r>
          </a:p>
        </p:txBody>
      </p:sp>
      <p:graphicFrame>
        <p:nvGraphicFramePr>
          <p:cNvPr id="23" name="Tabella 4">
            <a:extLst>
              <a:ext uri="{FF2B5EF4-FFF2-40B4-BE49-F238E27FC236}">
                <a16:creationId xmlns:a16="http://schemas.microsoft.com/office/drawing/2014/main" xmlns="" id="{E2839FC5-C0F1-48BF-8AA9-7D9D8A9EDB02}"/>
              </a:ext>
            </a:extLst>
          </p:cNvPr>
          <p:cNvGraphicFramePr>
            <a:graphicFrameLocks noGrp="1"/>
          </p:cNvGraphicFramePr>
          <p:nvPr/>
        </p:nvGraphicFramePr>
        <p:xfrm>
          <a:off x="575593" y="1688010"/>
          <a:ext cx="10450974" cy="23162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39674">
                  <a:extLst>
                    <a:ext uri="{9D8B030D-6E8A-4147-A177-3AD203B41FA5}">
                      <a16:colId xmlns:a16="http://schemas.microsoft.com/office/drawing/2014/main" xmlns="" val="2968271424"/>
                    </a:ext>
                  </a:extLst>
                </a:gridCol>
                <a:gridCol w="9411300">
                  <a:extLst>
                    <a:ext uri="{9D8B030D-6E8A-4147-A177-3AD203B41FA5}">
                      <a16:colId xmlns:a16="http://schemas.microsoft.com/office/drawing/2014/main" xmlns="" val="1990590741"/>
                    </a:ext>
                  </a:extLst>
                </a:gridCol>
              </a:tblGrid>
              <a:tr h="276985">
                <a:tc>
                  <a:txBody>
                    <a:bodyPr/>
                    <a:lstStyle/>
                    <a:p>
                      <a:r>
                        <a:rPr lang="it-IT" sz="1200" b="1" dirty="0"/>
                        <a:t>Dotazione finanziaria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it-IT" sz="1200" dirty="0"/>
                        <a:t>60 mln di euro di cui: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it-IT" sz="1200" dirty="0"/>
                        <a:t>40 mln per gli investimenti pubblicitari effettuati sui giornali quotidiani e periodici (anche online);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it-IT" sz="1200" dirty="0"/>
                        <a:t>20 mln per gli investimenti pubblicitari effettuati sulle emittenti televisive e radiofoniche locali e nazionali, analogiche e digitali, non partecipate dallo Stato.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00877690"/>
                  </a:ext>
                </a:extLst>
              </a:tr>
              <a:tr h="373607">
                <a:tc>
                  <a:txBody>
                    <a:bodyPr/>
                    <a:lstStyle/>
                    <a:p>
                      <a:r>
                        <a:rPr lang="it-IT" sz="1200" b="1" dirty="0"/>
                        <a:t>Beneficiari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it-IT" sz="1200" dirty="0"/>
                        <a:t>Sono ammessi tutti i settori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99947250"/>
                  </a:ext>
                </a:extLst>
              </a:tr>
              <a:tr h="559846">
                <a:tc>
                  <a:txBody>
                    <a:bodyPr/>
                    <a:lstStyle/>
                    <a:p>
                      <a:r>
                        <a:rPr lang="it-IT" sz="1200" b="1" dirty="0"/>
                        <a:t>Struttura della misura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/>
                        <a:t>Credito di imposta nella percentuale del 50% 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72127147"/>
                  </a:ext>
                </a:extLst>
              </a:tr>
              <a:tr h="559846">
                <a:tc>
                  <a:txBody>
                    <a:bodyPr/>
                    <a:lstStyle/>
                    <a:p>
                      <a:r>
                        <a:rPr lang="it-IT" sz="1200" b="1" dirty="0"/>
                        <a:t>Iter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it-IT" sz="1200" dirty="0"/>
                        <a:t>La comunicazione telematica va presentata dal 1° al 30 settembre 2020.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346261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61951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DB964F1F-2FC7-4C11-A8D8-93B5A3A9E95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xmlns="" id="{93181694-EA06-44A2-A94F-0A0E58B35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B698A-BF5F-44EF-B962-23717D722EF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40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FE144D23-6CF2-43DA-A290-C31EE3A32E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191" y="1845996"/>
            <a:ext cx="4853617" cy="3166008"/>
          </a:xfrm>
          <a:prstGeom prst="rect">
            <a:avLst/>
          </a:prstGeom>
        </p:spPr>
      </p:pic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xmlns="" id="{771704C4-E1B2-4A19-A482-DFC5B32FDBB6}"/>
              </a:ext>
            </a:extLst>
          </p:cNvPr>
          <p:cNvCxnSpPr/>
          <p:nvPr/>
        </p:nvCxnSpPr>
        <p:spPr>
          <a:xfrm flipH="1">
            <a:off x="7734748" y="2027898"/>
            <a:ext cx="831955" cy="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xmlns="" id="{91B051DA-AF11-495F-AC0E-B9DD6613F051}"/>
              </a:ext>
            </a:extLst>
          </p:cNvPr>
          <p:cNvCxnSpPr>
            <a:cxnSpLocks/>
          </p:cNvCxnSpPr>
          <p:nvPr/>
        </p:nvCxnSpPr>
        <p:spPr>
          <a:xfrm flipV="1">
            <a:off x="8563997" y="2027896"/>
            <a:ext cx="0" cy="831956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xmlns="" id="{EF23543D-99BF-4A19-9E8E-4A93BAD53951}"/>
              </a:ext>
            </a:extLst>
          </p:cNvPr>
          <p:cNvCxnSpPr/>
          <p:nvPr/>
        </p:nvCxnSpPr>
        <p:spPr>
          <a:xfrm flipH="1">
            <a:off x="3625294" y="4825467"/>
            <a:ext cx="831955" cy="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xmlns="" id="{21BBBCBA-0A25-4C2B-A9E1-1564F06B93D8}"/>
              </a:ext>
            </a:extLst>
          </p:cNvPr>
          <p:cNvCxnSpPr>
            <a:cxnSpLocks/>
          </p:cNvCxnSpPr>
          <p:nvPr/>
        </p:nvCxnSpPr>
        <p:spPr>
          <a:xfrm flipV="1">
            <a:off x="3626316" y="2027896"/>
            <a:ext cx="0" cy="831956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xmlns="" id="{59A1F9CC-CBA3-4D61-B0A4-B08475A13FFE}"/>
              </a:ext>
            </a:extLst>
          </p:cNvPr>
          <p:cNvCxnSpPr>
            <a:cxnSpLocks/>
          </p:cNvCxnSpPr>
          <p:nvPr/>
        </p:nvCxnSpPr>
        <p:spPr>
          <a:xfrm flipV="1">
            <a:off x="3625294" y="3998146"/>
            <a:ext cx="0" cy="831956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xmlns="" id="{D9441385-C5AA-4100-87EA-E27647FDA373}"/>
              </a:ext>
            </a:extLst>
          </p:cNvPr>
          <p:cNvCxnSpPr>
            <a:cxnSpLocks/>
          </p:cNvCxnSpPr>
          <p:nvPr/>
        </p:nvCxnSpPr>
        <p:spPr>
          <a:xfrm flipV="1">
            <a:off x="8561288" y="4013145"/>
            <a:ext cx="0" cy="831956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xmlns="" id="{2E877C23-3C9C-40FF-ADCD-2EC08047C170}"/>
              </a:ext>
            </a:extLst>
          </p:cNvPr>
          <p:cNvCxnSpPr/>
          <p:nvPr/>
        </p:nvCxnSpPr>
        <p:spPr>
          <a:xfrm flipH="1">
            <a:off x="3625294" y="2027896"/>
            <a:ext cx="831955" cy="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xmlns="" id="{EAF9791A-A836-4AFB-AC4C-0904AEA6A586}"/>
              </a:ext>
            </a:extLst>
          </p:cNvPr>
          <p:cNvCxnSpPr/>
          <p:nvPr/>
        </p:nvCxnSpPr>
        <p:spPr>
          <a:xfrm flipH="1">
            <a:off x="7729333" y="4825467"/>
            <a:ext cx="831955" cy="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tangolo 12">
            <a:extLst>
              <a:ext uri="{FF2B5EF4-FFF2-40B4-BE49-F238E27FC236}">
                <a16:creationId xmlns:a16="http://schemas.microsoft.com/office/drawing/2014/main" xmlns="" id="{67CF30DC-AB27-478D-9035-AE6C082CA1A0}"/>
              </a:ext>
            </a:extLst>
          </p:cNvPr>
          <p:cNvSpPr/>
          <p:nvPr/>
        </p:nvSpPr>
        <p:spPr>
          <a:xfrm>
            <a:off x="4457249" y="5188215"/>
            <a:ext cx="3908661" cy="1416093"/>
          </a:xfrm>
          <a:prstGeom prst="rect">
            <a:avLst/>
          </a:prstGeom>
          <a:noFill/>
          <a:ln>
            <a:noFill/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it-IT" sz="2000" dirty="0">
                <a:solidFill>
                  <a:srgbClr val="5B9BD5"/>
                </a:solidFill>
              </a:rPr>
              <a:t>Ing. A. Thomas Candeago</a:t>
            </a:r>
          </a:p>
          <a:p>
            <a:pPr algn="ctr"/>
            <a:r>
              <a:rPr lang="it-IT" sz="2000" dirty="0">
                <a:solidFill>
                  <a:srgbClr val="5B9BD5"/>
                </a:solidFill>
              </a:rPr>
              <a:t>thomas.candeago@opentorino.it</a:t>
            </a:r>
          </a:p>
          <a:p>
            <a:pPr algn="ctr"/>
            <a:r>
              <a:rPr lang="it-IT" sz="2000" dirty="0">
                <a:solidFill>
                  <a:srgbClr val="5B9BD5"/>
                </a:solidFill>
              </a:rPr>
              <a:t>3394475071</a:t>
            </a:r>
          </a:p>
          <a:p>
            <a:pPr algn="ctr"/>
            <a:r>
              <a:rPr lang="it-IT" sz="2000" dirty="0">
                <a:solidFill>
                  <a:srgbClr val="5B9BD5"/>
                </a:solidFill>
              </a:rPr>
              <a:t>Skype: </a:t>
            </a:r>
            <a:r>
              <a:rPr lang="it-IT" sz="2000" dirty="0" err="1">
                <a:solidFill>
                  <a:srgbClr val="5B9BD5"/>
                </a:solidFill>
              </a:rPr>
              <a:t>ing.candeago</a:t>
            </a:r>
            <a:endParaRPr lang="it-IT" sz="2000" dirty="0">
              <a:solidFill>
                <a:srgbClr val="5B9BD5"/>
              </a:solidFill>
            </a:endParaRPr>
          </a:p>
          <a:p>
            <a:pPr algn="ctr"/>
            <a:endParaRPr lang="it-IT" sz="2000" dirty="0">
              <a:solidFill>
                <a:srgbClr val="5B9BD5"/>
              </a:solidFill>
            </a:endParaRPr>
          </a:p>
          <a:p>
            <a:pPr algn="ctr"/>
            <a:endParaRPr lang="it-IT" sz="2000" dirty="0">
              <a:solidFill>
                <a:srgbClr val="5B9BD5"/>
              </a:solidFill>
            </a:endParaRPr>
          </a:p>
          <a:p>
            <a:pPr algn="ctr"/>
            <a:endParaRPr lang="it-IT" sz="2000" b="1" dirty="0">
              <a:solidFill>
                <a:srgbClr val="5B9BD5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2666090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laborazione 14">
            <a:extLst>
              <a:ext uri="{FF2B5EF4-FFF2-40B4-BE49-F238E27FC236}">
                <a16:creationId xmlns:a16="http://schemas.microsoft.com/office/drawing/2014/main" xmlns="" id="{E3525D43-2C85-4493-A423-C7BAC205A565}"/>
              </a:ext>
            </a:extLst>
          </p:cNvPr>
          <p:cNvSpPr/>
          <p:nvPr/>
        </p:nvSpPr>
        <p:spPr>
          <a:xfrm rot="10800000">
            <a:off x="1735752" y="566114"/>
            <a:ext cx="5664977" cy="18000"/>
          </a:xfrm>
          <a:prstGeom prst="flowChartProcess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B683391A-9CBB-4641-AC1C-84DC40ECCBF3}"/>
              </a:ext>
            </a:extLst>
          </p:cNvPr>
          <p:cNvSpPr/>
          <p:nvPr/>
        </p:nvSpPr>
        <p:spPr>
          <a:xfrm>
            <a:off x="11782478" y="6085767"/>
            <a:ext cx="409522" cy="4748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Elaborazione 17">
            <a:extLst>
              <a:ext uri="{FF2B5EF4-FFF2-40B4-BE49-F238E27FC236}">
                <a16:creationId xmlns:a16="http://schemas.microsoft.com/office/drawing/2014/main" xmlns="" id="{302E202F-D21A-407F-81EF-B34159EECCAE}"/>
              </a:ext>
            </a:extLst>
          </p:cNvPr>
          <p:cNvSpPr/>
          <p:nvPr/>
        </p:nvSpPr>
        <p:spPr>
          <a:xfrm rot="16200000">
            <a:off x="-2345444" y="3648075"/>
            <a:ext cx="5266481" cy="18000"/>
          </a:xfrm>
          <a:prstGeom prst="flowChartProcess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xmlns="" id="{52FE6824-57D8-4B3B-8AD3-60E76947A86F}"/>
              </a:ext>
            </a:extLst>
          </p:cNvPr>
          <p:cNvSpPr/>
          <p:nvPr/>
        </p:nvSpPr>
        <p:spPr>
          <a:xfrm>
            <a:off x="11115813" y="-6778"/>
            <a:ext cx="678025" cy="114065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Segnaposto numero diapositiva 6">
            <a:extLst>
              <a:ext uri="{FF2B5EF4-FFF2-40B4-BE49-F238E27FC236}">
                <a16:creationId xmlns:a16="http://schemas.microsoft.com/office/drawing/2014/main" xmlns="" id="{E66C009E-1F32-44B6-A0CA-8E5CFBF5FAC7}"/>
              </a:ext>
            </a:extLst>
          </p:cNvPr>
          <p:cNvSpPr txBox="1">
            <a:spLocks/>
          </p:cNvSpPr>
          <p:nvPr/>
        </p:nvSpPr>
        <p:spPr>
          <a:xfrm>
            <a:off x="11174486" y="593531"/>
            <a:ext cx="579765" cy="6194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9FA1867-8C73-48C8-96A7-F4763583E47D}" type="slidenum">
              <a:rPr lang="it-IT" sz="2800" smtClean="0">
                <a:solidFill>
                  <a:schemeClr val="bg1"/>
                </a:solidFill>
              </a:rPr>
              <a:pPr algn="ctr"/>
              <a:t>5</a:t>
            </a:fld>
            <a:endParaRPr lang="it-IT" sz="2800" dirty="0">
              <a:solidFill>
                <a:schemeClr val="bg1"/>
              </a:solidFill>
            </a:endParaRP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xmlns="" id="{796690ED-978D-4BD0-BC5D-9CC9FF7B1D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2"/>
          <a:stretch/>
        </p:blipFill>
        <p:spPr>
          <a:xfrm flipH="1">
            <a:off x="6692254" y="5533461"/>
            <a:ext cx="5496733" cy="1337517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xmlns="" id="{8259F441-E01A-4D42-8785-618A067805B4}"/>
              </a:ext>
            </a:extLst>
          </p:cNvPr>
          <p:cNvSpPr txBox="1"/>
          <p:nvPr/>
        </p:nvSpPr>
        <p:spPr>
          <a:xfrm>
            <a:off x="2488924" y="551255"/>
            <a:ext cx="692387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it-IT" b="1" dirty="0">
                <a:solidFill>
                  <a:srgbClr val="0070C0"/>
                </a:solidFill>
              </a:rPr>
              <a:t> SUPERBONUS 110%</a:t>
            </a:r>
          </a:p>
          <a:p>
            <a:pPr lvl="0" algn="just">
              <a:defRPr/>
            </a:pPr>
            <a:endParaRPr lang="it-IT" sz="1600" b="1" dirty="0">
              <a:solidFill>
                <a:prstClr val="black"/>
              </a:solidFill>
            </a:endParaRPr>
          </a:p>
          <a:p>
            <a:pPr lvl="0" algn="just">
              <a:defRPr/>
            </a:pPr>
            <a:endParaRPr lang="it-IT" sz="1600" b="1" dirty="0">
              <a:solidFill>
                <a:prstClr val="black"/>
              </a:solidFill>
            </a:endParaRPr>
          </a:p>
          <a:p>
            <a:pPr lvl="0" algn="just">
              <a:defRPr/>
            </a:pPr>
            <a:endParaRPr lang="it-IT" sz="1600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marL="285750" lvl="0" indent="-285750" algn="just">
              <a:buFontTx/>
              <a:buChar char="-"/>
              <a:defRPr/>
            </a:pPr>
            <a:endParaRPr lang="it-IT" sz="1600" dirty="0">
              <a:solidFill>
                <a:prstClr val="black"/>
              </a:solidFill>
            </a:endParaRPr>
          </a:p>
        </p:txBody>
      </p:sp>
      <p:pic>
        <p:nvPicPr>
          <p:cNvPr id="19" name="Immagine 1" descr="logo combinato-01">
            <a:extLst>
              <a:ext uri="{FF2B5EF4-FFF2-40B4-BE49-F238E27FC236}">
                <a16:creationId xmlns:a16="http://schemas.microsoft.com/office/drawing/2014/main" xmlns="" id="{A1A1FC9E-A149-429B-B891-2F094B0C7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22" y="113897"/>
            <a:ext cx="2328702" cy="922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Tabella 11">
            <a:extLst>
              <a:ext uri="{FF2B5EF4-FFF2-40B4-BE49-F238E27FC236}">
                <a16:creationId xmlns:a16="http://schemas.microsoft.com/office/drawing/2014/main" xmlns="" id="{482EFDC5-512A-4CF5-A9A4-2E8B99B000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2895387"/>
              </p:ext>
            </p:extLst>
          </p:nvPr>
        </p:nvGraphicFramePr>
        <p:xfrm>
          <a:off x="663527" y="1284983"/>
          <a:ext cx="10006634" cy="407183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517047">
                  <a:extLst>
                    <a:ext uri="{9D8B030D-6E8A-4147-A177-3AD203B41FA5}">
                      <a16:colId xmlns:a16="http://schemas.microsoft.com/office/drawing/2014/main" xmlns="" val="57992222"/>
                    </a:ext>
                  </a:extLst>
                </a:gridCol>
                <a:gridCol w="8489587">
                  <a:extLst>
                    <a:ext uri="{9D8B030D-6E8A-4147-A177-3AD203B41FA5}">
                      <a16:colId xmlns:a16="http://schemas.microsoft.com/office/drawing/2014/main" xmlns="" val="4286653711"/>
                    </a:ext>
                  </a:extLst>
                </a:gridCol>
              </a:tblGrid>
              <a:tr h="84785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  <a:latin typeface="+mj-lt"/>
                        </a:rPr>
                        <a:t>Soggetti beneficiari</a:t>
                      </a:r>
                      <a:endParaRPr lang="it-IT" sz="12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26" marR="4532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Tutti i contribuenti, residenti e non residenti, possessori a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qualsiasi titolo dell’immobile su cui verranno fatti gli interventi, in cui rientrano anche familiari e cointestatari, entro i criteri previsti dal Decreto.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9535" marR="89535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62326888"/>
                  </a:ext>
                </a:extLst>
              </a:tr>
              <a:tr h="111327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  <a:latin typeface="+mj-lt"/>
                        </a:rPr>
                        <a:t>Sperse ammissibili</a:t>
                      </a:r>
                      <a:endParaRPr lang="it-IT" sz="12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26" marR="4532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it-IT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isolamento termico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it-IT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sostituzione della caldaia con impianti centralizzati a condensazione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it-IT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interventi di rafforzamento delle strutture e riduzione del rischio sismico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it-IT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installazione di impianti fotovoltaici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9535" marR="89535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7056269"/>
                  </a:ext>
                </a:extLst>
              </a:tr>
              <a:tr h="1008863"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latin typeface="+mn-lt"/>
                        </a:rPr>
                        <a:t>Tipologia agevolazione</a:t>
                      </a:r>
                    </a:p>
                  </a:txBody>
                  <a:tcPr marL="45326" marR="4532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it-IT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indent="0" algn="l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it-IT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Detrazione fiscale sulle spese di efficientamento energetico e riduzione del rischio sismico, in misura superiore rispetto al costo, oppure come sconto in fattura da parte del fornitore, il quale a sua volta potrà recuperarlo sotto forma di credito di imposta cedibile ad altri soggetti.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9535" marR="89535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1900228"/>
                  </a:ext>
                </a:extLst>
              </a:tr>
              <a:tr h="11018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Note</a:t>
                      </a:r>
                    </a:p>
                  </a:txBody>
                  <a:tcPr marL="45326" marR="4532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Il pagamento dei lavori dovrà avvenire con metodo tracciabile, bonifico bancario o postale, indicando la causale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del versamento, il codice fiscale del beneficiario del bonus e il codice fiscale/partita iva dell’impresa o professionista che ha eseguito i lavori. E’ possibile cedere il credito.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52653038"/>
                  </a:ext>
                </a:extLst>
              </a:tr>
            </a:tbl>
          </a:graphicData>
        </a:graphic>
      </p:graphicFrame>
      <p:sp>
        <p:nvSpPr>
          <p:cNvPr id="20" name="CasellaDiTesto 19">
            <a:extLst>
              <a:ext uri="{FF2B5EF4-FFF2-40B4-BE49-F238E27FC236}">
                <a16:creationId xmlns:a16="http://schemas.microsoft.com/office/drawing/2014/main" xmlns="" id="{C541ABA3-ECA0-4905-B641-E06A85502BB8}"/>
              </a:ext>
            </a:extLst>
          </p:cNvPr>
          <p:cNvSpPr txBox="1"/>
          <p:nvPr/>
        </p:nvSpPr>
        <p:spPr>
          <a:xfrm rot="5400000">
            <a:off x="9106630" y="3307676"/>
            <a:ext cx="4732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DECRETO RILANCIO. Analisi delle misure</a:t>
            </a:r>
          </a:p>
        </p:txBody>
      </p:sp>
    </p:spTree>
    <p:extLst>
      <p:ext uri="{BB962C8B-B14F-4D97-AF65-F5344CB8AC3E}">
        <p14:creationId xmlns:p14="http://schemas.microsoft.com/office/powerpoint/2010/main" val="2618689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laborazione 14">
            <a:extLst>
              <a:ext uri="{FF2B5EF4-FFF2-40B4-BE49-F238E27FC236}">
                <a16:creationId xmlns:a16="http://schemas.microsoft.com/office/drawing/2014/main" xmlns="" id="{E3525D43-2C85-4493-A423-C7BAC205A565}"/>
              </a:ext>
            </a:extLst>
          </p:cNvPr>
          <p:cNvSpPr/>
          <p:nvPr/>
        </p:nvSpPr>
        <p:spPr>
          <a:xfrm rot="10800000">
            <a:off x="1735752" y="566114"/>
            <a:ext cx="5664977" cy="18000"/>
          </a:xfrm>
          <a:prstGeom prst="flowChartProcess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B683391A-9CBB-4641-AC1C-84DC40ECCBF3}"/>
              </a:ext>
            </a:extLst>
          </p:cNvPr>
          <p:cNvSpPr/>
          <p:nvPr/>
        </p:nvSpPr>
        <p:spPr>
          <a:xfrm>
            <a:off x="11782478" y="6085767"/>
            <a:ext cx="409522" cy="4748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Elaborazione 17">
            <a:extLst>
              <a:ext uri="{FF2B5EF4-FFF2-40B4-BE49-F238E27FC236}">
                <a16:creationId xmlns:a16="http://schemas.microsoft.com/office/drawing/2014/main" xmlns="" id="{302E202F-D21A-407F-81EF-B34159EECCAE}"/>
              </a:ext>
            </a:extLst>
          </p:cNvPr>
          <p:cNvSpPr/>
          <p:nvPr/>
        </p:nvSpPr>
        <p:spPr>
          <a:xfrm rot="16200000">
            <a:off x="-2345444" y="3648075"/>
            <a:ext cx="5266481" cy="18000"/>
          </a:xfrm>
          <a:prstGeom prst="flowChartProcess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xmlns="" id="{52FE6824-57D8-4B3B-8AD3-60E76947A86F}"/>
              </a:ext>
            </a:extLst>
          </p:cNvPr>
          <p:cNvSpPr/>
          <p:nvPr/>
        </p:nvSpPr>
        <p:spPr>
          <a:xfrm>
            <a:off x="11115813" y="-6778"/>
            <a:ext cx="678025" cy="114065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Segnaposto numero diapositiva 6">
            <a:extLst>
              <a:ext uri="{FF2B5EF4-FFF2-40B4-BE49-F238E27FC236}">
                <a16:creationId xmlns:a16="http://schemas.microsoft.com/office/drawing/2014/main" xmlns="" id="{E66C009E-1F32-44B6-A0CA-8E5CFBF5FAC7}"/>
              </a:ext>
            </a:extLst>
          </p:cNvPr>
          <p:cNvSpPr txBox="1">
            <a:spLocks/>
          </p:cNvSpPr>
          <p:nvPr/>
        </p:nvSpPr>
        <p:spPr>
          <a:xfrm>
            <a:off x="11174486" y="593531"/>
            <a:ext cx="579765" cy="6194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9FA1867-8C73-48C8-96A7-F4763583E47D}" type="slidenum">
              <a:rPr lang="it-IT" sz="2800" smtClean="0">
                <a:solidFill>
                  <a:schemeClr val="bg1"/>
                </a:solidFill>
              </a:rPr>
              <a:pPr algn="ctr"/>
              <a:t>6</a:t>
            </a:fld>
            <a:endParaRPr lang="it-IT" sz="2800" dirty="0">
              <a:solidFill>
                <a:schemeClr val="bg1"/>
              </a:solidFill>
            </a:endParaRP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xmlns="" id="{796690ED-978D-4BD0-BC5D-9CC9FF7B1D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2"/>
          <a:stretch/>
        </p:blipFill>
        <p:spPr>
          <a:xfrm flipH="1">
            <a:off x="6695267" y="5520483"/>
            <a:ext cx="5496733" cy="1337517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xmlns="" id="{8259F441-E01A-4D42-8785-618A067805B4}"/>
              </a:ext>
            </a:extLst>
          </p:cNvPr>
          <p:cNvSpPr txBox="1"/>
          <p:nvPr/>
        </p:nvSpPr>
        <p:spPr>
          <a:xfrm>
            <a:off x="2440527" y="571742"/>
            <a:ext cx="692387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it-IT" b="1" dirty="0">
                <a:solidFill>
                  <a:srgbClr val="0070C0"/>
                </a:solidFill>
              </a:rPr>
              <a:t> SUPERBONUS 110%</a:t>
            </a:r>
          </a:p>
          <a:p>
            <a:pPr lvl="0" algn="just">
              <a:defRPr/>
            </a:pPr>
            <a:endParaRPr lang="it-IT" sz="1600" b="1" dirty="0">
              <a:solidFill>
                <a:prstClr val="black"/>
              </a:solidFill>
            </a:endParaRPr>
          </a:p>
          <a:p>
            <a:pPr lvl="0" algn="just">
              <a:defRPr/>
            </a:pPr>
            <a:endParaRPr lang="it-IT" sz="1600" b="1" dirty="0">
              <a:solidFill>
                <a:prstClr val="black"/>
              </a:solidFill>
            </a:endParaRPr>
          </a:p>
          <a:p>
            <a:pPr lvl="0" algn="just">
              <a:defRPr/>
            </a:pPr>
            <a:endParaRPr lang="it-IT" sz="1600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marL="285750" lvl="0" indent="-285750" algn="just">
              <a:buFontTx/>
              <a:buChar char="-"/>
              <a:defRPr/>
            </a:pPr>
            <a:endParaRPr lang="it-IT" sz="1600" dirty="0">
              <a:solidFill>
                <a:prstClr val="black"/>
              </a:solidFill>
            </a:endParaRPr>
          </a:p>
        </p:txBody>
      </p:sp>
      <p:pic>
        <p:nvPicPr>
          <p:cNvPr id="19" name="Immagine 1" descr="logo combinato-01">
            <a:extLst>
              <a:ext uri="{FF2B5EF4-FFF2-40B4-BE49-F238E27FC236}">
                <a16:creationId xmlns:a16="http://schemas.microsoft.com/office/drawing/2014/main" xmlns="" id="{A1A1FC9E-A149-429B-B891-2F094B0C7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22" y="113897"/>
            <a:ext cx="2328702" cy="922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olo 3">
            <a:extLst>
              <a:ext uri="{FF2B5EF4-FFF2-40B4-BE49-F238E27FC236}">
                <a16:creationId xmlns:a16="http://schemas.microsoft.com/office/drawing/2014/main" xmlns="" id="{F7681E9F-159F-4AF0-AA12-2F37BED7C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857" y="1026315"/>
            <a:ext cx="7032003" cy="674248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chemeClr val="accent1"/>
                </a:solidFill>
              </a:rPr>
              <a:t>Approfondimento sul Superbonus 110%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xmlns="" id="{56C8C685-8BA1-4D3E-809F-4787C97AA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954" y="1720146"/>
            <a:ext cx="7780166" cy="34491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1800" b="1" dirty="0">
                <a:solidFill>
                  <a:schemeClr val="accent1"/>
                </a:solidFill>
              </a:rPr>
              <a:t>REQUISITI: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1800" dirty="0">
                <a:solidFill>
                  <a:schemeClr val="accent1"/>
                </a:solidFill>
              </a:rPr>
              <a:t>interventi green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1800" dirty="0">
                <a:solidFill>
                  <a:schemeClr val="accent1"/>
                </a:solidFill>
              </a:rPr>
              <a:t>miglioramento di almeno due classi energetiche.</a:t>
            </a:r>
          </a:p>
          <a:p>
            <a:pPr marL="0" indent="0">
              <a:buNone/>
            </a:pPr>
            <a:r>
              <a:rPr lang="it-IT" sz="1800" b="1" dirty="0">
                <a:solidFill>
                  <a:schemeClr val="accent1"/>
                </a:solidFill>
              </a:rPr>
              <a:t>VALORE BENEFICIO:</a:t>
            </a:r>
            <a:r>
              <a:rPr lang="it-IT" sz="1800" dirty="0">
                <a:solidFill>
                  <a:schemeClr val="accent1"/>
                </a:solidFill>
              </a:rPr>
              <a:t> </a:t>
            </a:r>
            <a:r>
              <a:rPr lang="it-IT" sz="1800" b="1" dirty="0">
                <a:solidFill>
                  <a:schemeClr val="accent1"/>
                </a:solidFill>
              </a:rPr>
              <a:t>detrazione</a:t>
            </a:r>
            <a:r>
              <a:rPr lang="it-IT" sz="1800" dirty="0">
                <a:solidFill>
                  <a:schemeClr val="accent1"/>
                </a:solidFill>
              </a:rPr>
              <a:t> del </a:t>
            </a:r>
            <a:r>
              <a:rPr lang="it-IT" sz="1800" b="1" dirty="0">
                <a:solidFill>
                  <a:schemeClr val="accent1"/>
                </a:solidFill>
              </a:rPr>
              <a:t>110% </a:t>
            </a:r>
            <a:r>
              <a:rPr lang="it-IT" sz="1800" dirty="0">
                <a:solidFill>
                  <a:schemeClr val="accent1"/>
                </a:solidFill>
              </a:rPr>
              <a:t>delle spese sostenute tra il 1° luglio 2020 e il 31 dicembre 2021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1800" dirty="0">
                <a:solidFill>
                  <a:schemeClr val="accent1"/>
                </a:solidFill>
              </a:rPr>
              <a:t>incrementare l'efficienza energetica degli edifici (ecobonus),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1800" dirty="0">
                <a:solidFill>
                  <a:schemeClr val="accent1"/>
                </a:solidFill>
              </a:rPr>
              <a:t>la riduzione del rischio sismico (</a:t>
            </a:r>
            <a:r>
              <a:rPr lang="it-IT" sz="1800" dirty="0" err="1">
                <a:solidFill>
                  <a:schemeClr val="accent1"/>
                </a:solidFill>
              </a:rPr>
              <a:t>sismabonus</a:t>
            </a:r>
            <a:r>
              <a:rPr lang="it-IT" sz="1800" dirty="0">
                <a:solidFill>
                  <a:schemeClr val="accent1"/>
                </a:solidFill>
              </a:rPr>
              <a:t>)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1800" dirty="0">
                <a:solidFill>
                  <a:schemeClr val="accent1"/>
                </a:solidFill>
              </a:rPr>
              <a:t>installazione di impianti fotovoltaici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1800" dirty="0">
                <a:solidFill>
                  <a:schemeClr val="accent1"/>
                </a:solidFill>
              </a:rPr>
              <a:t>colonnine per la ricarica di veicoli elettrici. </a:t>
            </a:r>
          </a:p>
          <a:p>
            <a:pPr marL="0" indent="0">
              <a:buNone/>
            </a:pPr>
            <a:r>
              <a:rPr lang="it-IT" sz="1800" b="1" dirty="0">
                <a:solidFill>
                  <a:schemeClr val="accent1"/>
                </a:solidFill>
              </a:rPr>
              <a:t>MODALITA’ DI FRUIZIONE PER IL PRIVATO: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1800" dirty="0">
                <a:solidFill>
                  <a:schemeClr val="accent1"/>
                </a:solidFill>
              </a:rPr>
              <a:t>sconto in fattura da parte del fornitore</a:t>
            </a:r>
          </a:p>
          <a:p>
            <a:pPr marL="0" indent="0">
              <a:buNone/>
            </a:pPr>
            <a:r>
              <a:rPr lang="it-IT" sz="1800" b="1" dirty="0">
                <a:solidFill>
                  <a:schemeClr val="accent1"/>
                </a:solidFill>
              </a:rPr>
              <a:t>MODALITA’ DI FRUIZIONE PER IL PRIVATO: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1800" dirty="0">
                <a:solidFill>
                  <a:schemeClr val="accent1"/>
                </a:solidFill>
              </a:rPr>
              <a:t>credito di imposta cedibile ad altri soggetti, comprese banche e intermediari finanziari, </a:t>
            </a:r>
          </a:p>
          <a:p>
            <a:pPr marL="0" indent="0">
              <a:buNone/>
            </a:pPr>
            <a:endParaRPr lang="it-IT" sz="1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it-IT" sz="1800" dirty="0">
              <a:solidFill>
                <a:schemeClr val="accent1"/>
              </a:solidFill>
            </a:endParaRPr>
          </a:p>
        </p:txBody>
      </p:sp>
      <p:pic>
        <p:nvPicPr>
          <p:cNvPr id="2050" name="Picture 2" descr="Isolated Super Bonus Blue Silver Illustration Icon Web Badge Stock ...">
            <a:extLst>
              <a:ext uri="{FF2B5EF4-FFF2-40B4-BE49-F238E27FC236}">
                <a16:creationId xmlns:a16="http://schemas.microsoft.com/office/drawing/2014/main" xmlns="" id="{05BDD7B1-CABD-46B8-A166-9E7F8A0B2B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0" t="4021" r="4293" b="5882"/>
          <a:stretch/>
        </p:blipFill>
        <p:spPr bwMode="auto">
          <a:xfrm>
            <a:off x="8418157" y="970273"/>
            <a:ext cx="1679051" cy="173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23F2F4F4-CAB0-441C-9991-D90D7FD8E0AC}"/>
              </a:ext>
            </a:extLst>
          </p:cNvPr>
          <p:cNvSpPr/>
          <p:nvPr/>
        </p:nvSpPr>
        <p:spPr>
          <a:xfrm>
            <a:off x="8350120" y="3671641"/>
            <a:ext cx="2724139" cy="24141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NECESSARIO OFFRIRE PACHETTO COMPLETO AL PRIVATO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FARE ACCORDI CON BANCHE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ESSERE STRUTTURATI PER GESTIRE LE PRATICHE</a:t>
            </a:r>
          </a:p>
        </p:txBody>
      </p:sp>
      <p:sp>
        <p:nvSpPr>
          <p:cNvPr id="6" name="Freccia a destra 5">
            <a:extLst>
              <a:ext uri="{FF2B5EF4-FFF2-40B4-BE49-F238E27FC236}">
                <a16:creationId xmlns:a16="http://schemas.microsoft.com/office/drawing/2014/main" xmlns="" id="{57C03A41-96F3-4DEA-8159-5A3100291862}"/>
              </a:ext>
            </a:extLst>
          </p:cNvPr>
          <p:cNvSpPr/>
          <p:nvPr/>
        </p:nvSpPr>
        <p:spPr>
          <a:xfrm>
            <a:off x="6695267" y="4346713"/>
            <a:ext cx="1180279" cy="9802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xmlns="" id="{9356EC17-09E6-4896-B7FE-8891C25744D6}"/>
              </a:ext>
            </a:extLst>
          </p:cNvPr>
          <p:cNvSpPr txBox="1"/>
          <p:nvPr/>
        </p:nvSpPr>
        <p:spPr>
          <a:xfrm rot="5400000">
            <a:off x="9106630" y="3307676"/>
            <a:ext cx="4732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DECRETO RILANCIO. Analisi delle misure</a:t>
            </a:r>
          </a:p>
        </p:txBody>
      </p:sp>
    </p:spTree>
    <p:extLst>
      <p:ext uri="{BB962C8B-B14F-4D97-AF65-F5344CB8AC3E}">
        <p14:creationId xmlns:p14="http://schemas.microsoft.com/office/powerpoint/2010/main" val="1171287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23E6BCBB-E3A8-4CA6-8B9D-B1BC14564B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35752" cy="1132229"/>
          </a:xfrm>
          <a:prstGeom prst="rect">
            <a:avLst/>
          </a:prstGeom>
        </p:spPr>
      </p:pic>
      <p:sp>
        <p:nvSpPr>
          <p:cNvPr id="15" name="Elaborazione 14">
            <a:extLst>
              <a:ext uri="{FF2B5EF4-FFF2-40B4-BE49-F238E27FC236}">
                <a16:creationId xmlns:a16="http://schemas.microsoft.com/office/drawing/2014/main" xmlns="" id="{E3525D43-2C85-4493-A423-C7BAC205A565}"/>
              </a:ext>
            </a:extLst>
          </p:cNvPr>
          <p:cNvSpPr/>
          <p:nvPr/>
        </p:nvSpPr>
        <p:spPr>
          <a:xfrm rot="10800000">
            <a:off x="1735752" y="566114"/>
            <a:ext cx="5664977" cy="18000"/>
          </a:xfrm>
          <a:prstGeom prst="flowChartProcess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B683391A-9CBB-4641-AC1C-84DC40ECCBF3}"/>
              </a:ext>
            </a:extLst>
          </p:cNvPr>
          <p:cNvSpPr/>
          <p:nvPr/>
        </p:nvSpPr>
        <p:spPr>
          <a:xfrm>
            <a:off x="11782478" y="6085767"/>
            <a:ext cx="409522" cy="4748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Elaborazione 17">
            <a:extLst>
              <a:ext uri="{FF2B5EF4-FFF2-40B4-BE49-F238E27FC236}">
                <a16:creationId xmlns:a16="http://schemas.microsoft.com/office/drawing/2014/main" xmlns="" id="{302E202F-D21A-407F-81EF-B34159EECCAE}"/>
              </a:ext>
            </a:extLst>
          </p:cNvPr>
          <p:cNvSpPr/>
          <p:nvPr/>
        </p:nvSpPr>
        <p:spPr>
          <a:xfrm rot="16200000">
            <a:off x="-2345444" y="3648075"/>
            <a:ext cx="5266481" cy="18000"/>
          </a:xfrm>
          <a:prstGeom prst="flowChartProcess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xmlns="" id="{52FE6824-57D8-4B3B-8AD3-60E76947A86F}"/>
              </a:ext>
            </a:extLst>
          </p:cNvPr>
          <p:cNvSpPr/>
          <p:nvPr/>
        </p:nvSpPr>
        <p:spPr>
          <a:xfrm>
            <a:off x="11115813" y="-6778"/>
            <a:ext cx="678025" cy="114065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Segnaposto numero diapositiva 6">
            <a:extLst>
              <a:ext uri="{FF2B5EF4-FFF2-40B4-BE49-F238E27FC236}">
                <a16:creationId xmlns:a16="http://schemas.microsoft.com/office/drawing/2014/main" xmlns="" id="{E66C009E-1F32-44B6-A0CA-8E5CFBF5FAC7}"/>
              </a:ext>
            </a:extLst>
          </p:cNvPr>
          <p:cNvSpPr txBox="1">
            <a:spLocks/>
          </p:cNvSpPr>
          <p:nvPr/>
        </p:nvSpPr>
        <p:spPr>
          <a:xfrm>
            <a:off x="11174486" y="593531"/>
            <a:ext cx="579765" cy="6194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FA1867-8C73-48C8-96A7-F4763583E47D}" type="slidenum">
              <a:rPr kumimoji="0" lang="it-IT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xmlns="" id="{796690ED-978D-4BD0-BC5D-9CC9FF7B1D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2"/>
          <a:stretch/>
        </p:blipFill>
        <p:spPr>
          <a:xfrm flipH="1">
            <a:off x="6692254" y="5533461"/>
            <a:ext cx="5496733" cy="1337517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xmlns="" id="{8FD280A5-36B0-40C4-ACC1-68C000DC7AE7}"/>
              </a:ext>
            </a:extLst>
          </p:cNvPr>
          <p:cNvSpPr txBox="1"/>
          <p:nvPr/>
        </p:nvSpPr>
        <p:spPr>
          <a:xfrm rot="5400000">
            <a:off x="9106630" y="3307676"/>
            <a:ext cx="4732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DECRETO RILANCIO. Analisi delle misure</a:t>
            </a:r>
          </a:p>
        </p:txBody>
      </p:sp>
      <p:pic>
        <p:nvPicPr>
          <p:cNvPr id="19" name="Immagine 1" descr="logo combinato-01">
            <a:extLst>
              <a:ext uri="{FF2B5EF4-FFF2-40B4-BE49-F238E27FC236}">
                <a16:creationId xmlns:a16="http://schemas.microsoft.com/office/drawing/2014/main" xmlns="" id="{8E118447-7A28-49BB-BDBD-6BF90C0DE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22" y="113897"/>
            <a:ext cx="2328702" cy="922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BCC94295-D360-4F64-893A-C37695483FCD}"/>
              </a:ext>
            </a:extLst>
          </p:cNvPr>
          <p:cNvSpPr txBox="1"/>
          <p:nvPr/>
        </p:nvSpPr>
        <p:spPr>
          <a:xfrm>
            <a:off x="2388093" y="563897"/>
            <a:ext cx="4872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ARTICOLO 25 – CONTRIBUTO A FONDO PERDUTO</a:t>
            </a:r>
          </a:p>
        </p:txBody>
      </p:sp>
      <p:graphicFrame>
        <p:nvGraphicFramePr>
          <p:cNvPr id="4" name="Tabella 4">
            <a:extLst>
              <a:ext uri="{FF2B5EF4-FFF2-40B4-BE49-F238E27FC236}">
                <a16:creationId xmlns:a16="http://schemas.microsoft.com/office/drawing/2014/main" xmlns="" id="{D600068E-C52F-4360-B1C8-2109C903A162}"/>
              </a:ext>
            </a:extLst>
          </p:cNvPr>
          <p:cNvGraphicFramePr>
            <a:graphicFrameLocks noGrp="1"/>
          </p:cNvGraphicFramePr>
          <p:nvPr/>
        </p:nvGraphicFramePr>
        <p:xfrm>
          <a:off x="664839" y="1865663"/>
          <a:ext cx="10450974" cy="36912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39674">
                  <a:extLst>
                    <a:ext uri="{9D8B030D-6E8A-4147-A177-3AD203B41FA5}">
                      <a16:colId xmlns:a16="http://schemas.microsoft.com/office/drawing/2014/main" xmlns="" val="2968271424"/>
                    </a:ext>
                  </a:extLst>
                </a:gridCol>
                <a:gridCol w="9411300">
                  <a:extLst>
                    <a:ext uri="{9D8B030D-6E8A-4147-A177-3AD203B41FA5}">
                      <a16:colId xmlns:a16="http://schemas.microsoft.com/office/drawing/2014/main" xmlns="" val="1990590741"/>
                    </a:ext>
                  </a:extLst>
                </a:gridCol>
              </a:tblGrid>
              <a:tr h="559846">
                <a:tc>
                  <a:txBody>
                    <a:bodyPr/>
                    <a:lstStyle/>
                    <a:p>
                      <a:r>
                        <a:rPr lang="it-IT" sz="1200" b="1" dirty="0"/>
                        <a:t>Beneficiari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it-IT" sz="1200" dirty="0"/>
                        <a:t>Soggetti esercenti attività di impresa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it-IT" sz="1200" dirty="0"/>
                        <a:t>Lavoratori autonomi e reddito agrario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10638847"/>
                  </a:ext>
                </a:extLst>
              </a:tr>
              <a:tr h="559846">
                <a:tc>
                  <a:txBody>
                    <a:bodyPr/>
                    <a:lstStyle/>
                    <a:p>
                      <a:r>
                        <a:rPr lang="it-IT" sz="1200" b="1" dirty="0"/>
                        <a:t>Soggetti esclusi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it-IT" sz="1200" dirty="0"/>
                        <a:t>Soggetti la cui attività risulti cessata alla data di presentazione dell’istanza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it-IT" sz="1200" dirty="0"/>
                        <a:t>Lavoratori dipendenti e professionisti iscritti agli enti di diritto privato di previdenza obbligatoria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99947250"/>
                  </a:ext>
                </a:extLst>
              </a:tr>
              <a:tr h="559846">
                <a:tc>
                  <a:txBody>
                    <a:bodyPr/>
                    <a:lstStyle/>
                    <a:p>
                      <a:r>
                        <a:rPr lang="it-IT" sz="1200" b="1" dirty="0"/>
                        <a:t>Condizioni di ammissibilità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/>
                        <a:t>Redditi non superiori ai 5 milioni di euro</a:t>
                      </a:r>
                    </a:p>
                    <a:p>
                      <a:r>
                        <a:rPr lang="it-IT" sz="1200" dirty="0"/>
                        <a:t>Ammontare dei fatturato e dei corrispettivi del mese di aprile 2020 inferiore ai 2 terzi della stessa quota di aprile 2019.</a:t>
                      </a:r>
                    </a:p>
                    <a:p>
                      <a:endParaRPr lang="it-IT" sz="1200" dirty="0"/>
                    </a:p>
                    <a:p>
                      <a:r>
                        <a:rPr lang="it-IT" sz="1200" dirty="0"/>
                        <a:t>In assenza di requisiti, spetta anche alle attività iniziate l’1/1/2019 e ai soggetti con sede operativa o domicilio fiscale nelle ex zone rosse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05089"/>
                  </a:ext>
                </a:extLst>
              </a:tr>
              <a:tr h="559846">
                <a:tc>
                  <a:txBody>
                    <a:bodyPr/>
                    <a:lstStyle/>
                    <a:p>
                      <a:r>
                        <a:rPr lang="it-IT" sz="1200" b="1" dirty="0"/>
                        <a:t>Struttura del contributo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/>
                        <a:t>% sulla differenza dell’ammontare di fatturato e corrispettivo del mese di aprile 2020 rispetto ad aprile 2019: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it-IT" sz="1200" dirty="0"/>
                        <a:t>20% in caso di ricavi o compensi non superiori a 400.000,00 € nel 2019;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it-IT" sz="1200" dirty="0"/>
                        <a:t>15% in caso di ricavi o compensi compresi tra 400.000,00 € ed 1 milione di euro nel 2019;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it-IT" sz="1200" dirty="0"/>
                        <a:t>10% in caso di ricavi o compensi compresi tra un milione e non superiori a 5 milioni di euro nel 2019.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it-IT" sz="1200" dirty="0"/>
                        <a:t>E’ comunque riconosciuto un importo non inferiore a 1.000,00 € per le persone fisiche e 2.000,00 € per gli altri soggetti.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it-IT" sz="1200" dirty="0"/>
                        <a:t>Il contributo non concorre alla formazione della base imponibile delle imposte sui redditi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72127147"/>
                  </a:ext>
                </a:extLst>
              </a:tr>
              <a:tr h="559846">
                <a:tc>
                  <a:txBody>
                    <a:bodyPr/>
                    <a:lstStyle/>
                    <a:p>
                      <a:r>
                        <a:rPr lang="it-IT" sz="1200" b="1" dirty="0"/>
                        <a:t>Iter di domanda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/>
                        <a:t>Istanza telematica </a:t>
                      </a:r>
                      <a:r>
                        <a:rPr lang="it-IT" sz="1200" dirty="0" err="1"/>
                        <a:t>all’AdE</a:t>
                      </a:r>
                      <a:r>
                        <a:rPr lang="it-IT" sz="1200" dirty="0"/>
                        <a:t> con dimostrazione dei requisiti richiesti. L’istanza può essere presentata anche tramite intermediario. L’istanza va presentata entro 60 giorni dall’avvio della procedura telematica disposta </a:t>
                      </a:r>
                      <a:r>
                        <a:rPr lang="it-IT" sz="1200" dirty="0" err="1"/>
                        <a:t>dall’AdE</a:t>
                      </a:r>
                      <a:endParaRPr lang="it-IT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7951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126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23E6BCBB-E3A8-4CA6-8B9D-B1BC14564B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35752" cy="1132229"/>
          </a:xfrm>
          <a:prstGeom prst="rect">
            <a:avLst/>
          </a:prstGeom>
        </p:spPr>
      </p:pic>
      <p:sp>
        <p:nvSpPr>
          <p:cNvPr id="15" name="Elaborazione 14">
            <a:extLst>
              <a:ext uri="{FF2B5EF4-FFF2-40B4-BE49-F238E27FC236}">
                <a16:creationId xmlns:a16="http://schemas.microsoft.com/office/drawing/2014/main" xmlns="" id="{E3525D43-2C85-4493-A423-C7BAC205A565}"/>
              </a:ext>
            </a:extLst>
          </p:cNvPr>
          <p:cNvSpPr/>
          <p:nvPr/>
        </p:nvSpPr>
        <p:spPr>
          <a:xfrm rot="10800000">
            <a:off x="1735752" y="566114"/>
            <a:ext cx="5664977" cy="18000"/>
          </a:xfrm>
          <a:prstGeom prst="flowChartProcess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B683391A-9CBB-4641-AC1C-84DC40ECCBF3}"/>
              </a:ext>
            </a:extLst>
          </p:cNvPr>
          <p:cNvSpPr/>
          <p:nvPr/>
        </p:nvSpPr>
        <p:spPr>
          <a:xfrm>
            <a:off x="11782478" y="6085767"/>
            <a:ext cx="409522" cy="4748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Elaborazione 17">
            <a:extLst>
              <a:ext uri="{FF2B5EF4-FFF2-40B4-BE49-F238E27FC236}">
                <a16:creationId xmlns:a16="http://schemas.microsoft.com/office/drawing/2014/main" xmlns="" id="{302E202F-D21A-407F-81EF-B34159EECCAE}"/>
              </a:ext>
            </a:extLst>
          </p:cNvPr>
          <p:cNvSpPr/>
          <p:nvPr/>
        </p:nvSpPr>
        <p:spPr>
          <a:xfrm rot="16200000">
            <a:off x="-2345444" y="3648075"/>
            <a:ext cx="5266481" cy="18000"/>
          </a:xfrm>
          <a:prstGeom prst="flowChartProcess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xmlns="" id="{52FE6824-57D8-4B3B-8AD3-60E76947A86F}"/>
              </a:ext>
            </a:extLst>
          </p:cNvPr>
          <p:cNvSpPr/>
          <p:nvPr/>
        </p:nvSpPr>
        <p:spPr>
          <a:xfrm>
            <a:off x="11115813" y="-6778"/>
            <a:ext cx="678025" cy="114065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Segnaposto numero diapositiva 6">
            <a:extLst>
              <a:ext uri="{FF2B5EF4-FFF2-40B4-BE49-F238E27FC236}">
                <a16:creationId xmlns:a16="http://schemas.microsoft.com/office/drawing/2014/main" xmlns="" id="{E66C009E-1F32-44B6-A0CA-8E5CFBF5FAC7}"/>
              </a:ext>
            </a:extLst>
          </p:cNvPr>
          <p:cNvSpPr txBox="1">
            <a:spLocks/>
          </p:cNvSpPr>
          <p:nvPr/>
        </p:nvSpPr>
        <p:spPr>
          <a:xfrm>
            <a:off x="11174486" y="593531"/>
            <a:ext cx="579765" cy="6194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FA1867-8C73-48C8-96A7-F4763583E47D}" type="slidenum">
              <a:rPr kumimoji="0" lang="it-IT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xmlns="" id="{796690ED-978D-4BD0-BC5D-9CC9FF7B1D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2"/>
          <a:stretch/>
        </p:blipFill>
        <p:spPr>
          <a:xfrm flipH="1">
            <a:off x="6692254" y="5533461"/>
            <a:ext cx="5496733" cy="1337517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xmlns="" id="{8FD280A5-36B0-40C4-ACC1-68C000DC7AE7}"/>
              </a:ext>
            </a:extLst>
          </p:cNvPr>
          <p:cNvSpPr txBox="1"/>
          <p:nvPr/>
        </p:nvSpPr>
        <p:spPr>
          <a:xfrm rot="5400000">
            <a:off x="9106630" y="3307676"/>
            <a:ext cx="4732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DECRETO RILANCIO. Analisi delle misure</a:t>
            </a:r>
          </a:p>
        </p:txBody>
      </p:sp>
      <p:pic>
        <p:nvPicPr>
          <p:cNvPr id="19" name="Immagine 1" descr="logo combinato-01">
            <a:extLst>
              <a:ext uri="{FF2B5EF4-FFF2-40B4-BE49-F238E27FC236}">
                <a16:creationId xmlns:a16="http://schemas.microsoft.com/office/drawing/2014/main" xmlns="" id="{8E118447-7A28-49BB-BDBD-6BF90C0DE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22" y="113897"/>
            <a:ext cx="2328702" cy="922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BCC94295-D360-4F64-893A-C37695483FCD}"/>
              </a:ext>
            </a:extLst>
          </p:cNvPr>
          <p:cNvSpPr txBox="1"/>
          <p:nvPr/>
        </p:nvSpPr>
        <p:spPr>
          <a:xfrm>
            <a:off x="2373026" y="530282"/>
            <a:ext cx="7463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ARTICOLO 28 – CREDITO DI IMPOSTA PER CANONI DI LOCAZIONE DI IMMOBILI AD USO NON ABITATIVO E AFFITTO DI AZIENDA</a:t>
            </a:r>
          </a:p>
        </p:txBody>
      </p:sp>
      <p:graphicFrame>
        <p:nvGraphicFramePr>
          <p:cNvPr id="4" name="Tabella 4">
            <a:extLst>
              <a:ext uri="{FF2B5EF4-FFF2-40B4-BE49-F238E27FC236}">
                <a16:creationId xmlns:a16="http://schemas.microsoft.com/office/drawing/2014/main" xmlns="" id="{D600068E-C52F-4360-B1C8-2109C903A162}"/>
              </a:ext>
            </a:extLst>
          </p:cNvPr>
          <p:cNvGraphicFramePr>
            <a:graphicFrameLocks noGrp="1"/>
          </p:cNvGraphicFramePr>
          <p:nvPr/>
        </p:nvGraphicFramePr>
        <p:xfrm>
          <a:off x="664839" y="2397118"/>
          <a:ext cx="10450974" cy="18400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39674">
                  <a:extLst>
                    <a:ext uri="{9D8B030D-6E8A-4147-A177-3AD203B41FA5}">
                      <a16:colId xmlns:a16="http://schemas.microsoft.com/office/drawing/2014/main" xmlns="" val="2968271424"/>
                    </a:ext>
                  </a:extLst>
                </a:gridCol>
                <a:gridCol w="9411300">
                  <a:extLst>
                    <a:ext uri="{9D8B030D-6E8A-4147-A177-3AD203B41FA5}">
                      <a16:colId xmlns:a16="http://schemas.microsoft.com/office/drawing/2014/main" xmlns="" val="1990590741"/>
                    </a:ext>
                  </a:extLst>
                </a:gridCol>
              </a:tblGrid>
              <a:tr h="559846">
                <a:tc>
                  <a:txBody>
                    <a:bodyPr/>
                    <a:lstStyle/>
                    <a:p>
                      <a:r>
                        <a:rPr lang="it-IT" sz="1200" b="1" dirty="0"/>
                        <a:t>Beneficiari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it-IT" sz="1200" dirty="0"/>
                        <a:t>Soggetti esercenti attività di impresa, arte o professione, con ricavi o compensi non superiori a 5 mln di euro nell’esercizio 2019.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it-IT" sz="1200" dirty="0"/>
                        <a:t>Le strutture alberghiere e agrituristiche non prevedono requisiti di fatturato.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it-IT" sz="1200" dirty="0"/>
                        <a:t>Enti religiosi, ETS, enti non commerciali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10638847"/>
                  </a:ext>
                </a:extLst>
              </a:tr>
              <a:tr h="559846">
                <a:tc>
                  <a:txBody>
                    <a:bodyPr/>
                    <a:lstStyle/>
                    <a:p>
                      <a:r>
                        <a:rPr lang="it-IT" sz="1200" b="1" dirty="0"/>
                        <a:t>Condizioni di ammissibilità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/>
                        <a:t>Occorre aver subito una diminuzione del fatturato nei mesi di aprile, maggio, giugno 2020, di almeno il 50% rispetto al mese dell’esercizio precedente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05089"/>
                  </a:ext>
                </a:extLst>
              </a:tr>
              <a:tr h="559846">
                <a:tc>
                  <a:txBody>
                    <a:bodyPr/>
                    <a:lstStyle/>
                    <a:p>
                      <a:r>
                        <a:rPr lang="it-IT" sz="1200" b="1" dirty="0"/>
                        <a:t>Struttura del beneficio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/>
                        <a:t>Credito di imposta del 60% dell’ammontare mensile del canone di locazione, leasing o di concessione di immobili a uso non abitativo destinati all’attività industriale, commerciale, artigianale, agricola, di interesse turistico o all’esercizio abituale e professionale dell’attività di lavoro autonomo.</a:t>
                      </a:r>
                    </a:p>
                    <a:p>
                      <a:r>
                        <a:rPr lang="it-IT" sz="1200" dirty="0"/>
                        <a:t>In caso di contratti di servizi a prestazioni complesse o di affitto di azienda, il credito è ridotto al 30%.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721271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7099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23E6BCBB-E3A8-4CA6-8B9D-B1BC14564B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35752" cy="1132229"/>
          </a:xfrm>
          <a:prstGeom prst="rect">
            <a:avLst/>
          </a:prstGeom>
        </p:spPr>
      </p:pic>
      <p:sp>
        <p:nvSpPr>
          <p:cNvPr id="15" name="Elaborazione 14">
            <a:extLst>
              <a:ext uri="{FF2B5EF4-FFF2-40B4-BE49-F238E27FC236}">
                <a16:creationId xmlns:a16="http://schemas.microsoft.com/office/drawing/2014/main" xmlns="" id="{E3525D43-2C85-4493-A423-C7BAC205A565}"/>
              </a:ext>
            </a:extLst>
          </p:cNvPr>
          <p:cNvSpPr/>
          <p:nvPr/>
        </p:nvSpPr>
        <p:spPr>
          <a:xfrm rot="10800000">
            <a:off x="1735752" y="566114"/>
            <a:ext cx="5664977" cy="18000"/>
          </a:xfrm>
          <a:prstGeom prst="flowChartProcess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B683391A-9CBB-4641-AC1C-84DC40ECCBF3}"/>
              </a:ext>
            </a:extLst>
          </p:cNvPr>
          <p:cNvSpPr/>
          <p:nvPr/>
        </p:nvSpPr>
        <p:spPr>
          <a:xfrm>
            <a:off x="11782478" y="6085767"/>
            <a:ext cx="409522" cy="4748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Elaborazione 17">
            <a:extLst>
              <a:ext uri="{FF2B5EF4-FFF2-40B4-BE49-F238E27FC236}">
                <a16:creationId xmlns:a16="http://schemas.microsoft.com/office/drawing/2014/main" xmlns="" id="{302E202F-D21A-407F-81EF-B34159EECCAE}"/>
              </a:ext>
            </a:extLst>
          </p:cNvPr>
          <p:cNvSpPr/>
          <p:nvPr/>
        </p:nvSpPr>
        <p:spPr>
          <a:xfrm rot="16200000">
            <a:off x="-2345444" y="3648075"/>
            <a:ext cx="5266481" cy="18000"/>
          </a:xfrm>
          <a:prstGeom prst="flowChartProcess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xmlns="" id="{52FE6824-57D8-4B3B-8AD3-60E76947A86F}"/>
              </a:ext>
            </a:extLst>
          </p:cNvPr>
          <p:cNvSpPr/>
          <p:nvPr/>
        </p:nvSpPr>
        <p:spPr>
          <a:xfrm>
            <a:off x="11115813" y="-6778"/>
            <a:ext cx="678025" cy="114065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Segnaposto numero diapositiva 6">
            <a:extLst>
              <a:ext uri="{FF2B5EF4-FFF2-40B4-BE49-F238E27FC236}">
                <a16:creationId xmlns:a16="http://schemas.microsoft.com/office/drawing/2014/main" xmlns="" id="{E66C009E-1F32-44B6-A0CA-8E5CFBF5FAC7}"/>
              </a:ext>
            </a:extLst>
          </p:cNvPr>
          <p:cNvSpPr txBox="1">
            <a:spLocks/>
          </p:cNvSpPr>
          <p:nvPr/>
        </p:nvSpPr>
        <p:spPr>
          <a:xfrm>
            <a:off x="11174486" y="593531"/>
            <a:ext cx="579765" cy="6194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FA1867-8C73-48C8-96A7-F4763583E47D}" type="slidenum">
              <a:rPr kumimoji="0" lang="it-IT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xmlns="" id="{796690ED-978D-4BD0-BC5D-9CC9FF7B1D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2"/>
          <a:stretch/>
        </p:blipFill>
        <p:spPr>
          <a:xfrm flipH="1">
            <a:off x="6692254" y="5533461"/>
            <a:ext cx="5496733" cy="1337517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xmlns="" id="{8FD280A5-36B0-40C4-ACC1-68C000DC7AE7}"/>
              </a:ext>
            </a:extLst>
          </p:cNvPr>
          <p:cNvSpPr txBox="1"/>
          <p:nvPr/>
        </p:nvSpPr>
        <p:spPr>
          <a:xfrm rot="5400000">
            <a:off x="9106630" y="3307676"/>
            <a:ext cx="4732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DECRETO RILANCIO. Analisi delle misure</a:t>
            </a:r>
          </a:p>
        </p:txBody>
      </p:sp>
      <p:pic>
        <p:nvPicPr>
          <p:cNvPr id="19" name="Immagine 1" descr="logo combinato-01">
            <a:extLst>
              <a:ext uri="{FF2B5EF4-FFF2-40B4-BE49-F238E27FC236}">
                <a16:creationId xmlns:a16="http://schemas.microsoft.com/office/drawing/2014/main" xmlns="" id="{8E118447-7A28-49BB-BDBD-6BF90C0DE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22" y="113897"/>
            <a:ext cx="2328702" cy="922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BCC94295-D360-4F64-893A-C37695483FCD}"/>
              </a:ext>
            </a:extLst>
          </p:cNvPr>
          <p:cNvSpPr txBox="1"/>
          <p:nvPr/>
        </p:nvSpPr>
        <p:spPr>
          <a:xfrm>
            <a:off x="2373026" y="530282"/>
            <a:ext cx="67405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ARTICOLO 26 – RAFFORZAMENTO PATRIMONIALE DELLE IMPRESE DI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MEDIE DIMENSIONI</a:t>
            </a:r>
          </a:p>
        </p:txBody>
      </p:sp>
      <p:graphicFrame>
        <p:nvGraphicFramePr>
          <p:cNvPr id="4" name="Tabella 4">
            <a:extLst>
              <a:ext uri="{FF2B5EF4-FFF2-40B4-BE49-F238E27FC236}">
                <a16:creationId xmlns:a16="http://schemas.microsoft.com/office/drawing/2014/main" xmlns="" id="{D600068E-C52F-4360-B1C8-2109C903A162}"/>
              </a:ext>
            </a:extLst>
          </p:cNvPr>
          <p:cNvGraphicFramePr>
            <a:graphicFrameLocks noGrp="1"/>
          </p:cNvGraphicFramePr>
          <p:nvPr/>
        </p:nvGraphicFramePr>
        <p:xfrm>
          <a:off x="664839" y="1383619"/>
          <a:ext cx="10450974" cy="45832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39674">
                  <a:extLst>
                    <a:ext uri="{9D8B030D-6E8A-4147-A177-3AD203B41FA5}">
                      <a16:colId xmlns:a16="http://schemas.microsoft.com/office/drawing/2014/main" xmlns="" val="2968271424"/>
                    </a:ext>
                  </a:extLst>
                </a:gridCol>
                <a:gridCol w="9411300">
                  <a:extLst>
                    <a:ext uri="{9D8B030D-6E8A-4147-A177-3AD203B41FA5}">
                      <a16:colId xmlns:a16="http://schemas.microsoft.com/office/drawing/2014/main" xmlns="" val="1990590741"/>
                    </a:ext>
                  </a:extLst>
                </a:gridCol>
              </a:tblGrid>
              <a:tr h="559846">
                <a:tc>
                  <a:txBody>
                    <a:bodyPr/>
                    <a:lstStyle/>
                    <a:p>
                      <a:r>
                        <a:rPr lang="it-IT" sz="1200" b="1" dirty="0"/>
                        <a:t>Beneficiari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it-IT" sz="1200" dirty="0"/>
                        <a:t>SPA, SAPA, SRL, SRLS, SOC. COOP., SOC. EU, SOC. COOP. EU, società che esercitano attività assicurative, regolarmente costituite e iscritte al Registro delle Imprese con:</a:t>
                      </a:r>
                    </a:p>
                    <a:p>
                      <a:pPr marL="628650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it-IT" sz="1200" dirty="0"/>
                        <a:t>Ricavi del 2019 superiori a 5 mln di euro e fino a 40 mln di euro. In caso di gruppo, si tiene conto dei ricavi consolidati ma non a quelli del gruppo;</a:t>
                      </a:r>
                    </a:p>
                    <a:p>
                      <a:pPr marL="628650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it-IT" sz="1200" dirty="0"/>
                        <a:t>Riduzione dei ricavi nei mesi di marzo e aprile 2020 rispetto allo stesso periodo del 2019 in misura non inferiore al 33%;</a:t>
                      </a:r>
                    </a:p>
                    <a:p>
                      <a:pPr marL="628650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it-IT" sz="1200" dirty="0"/>
                        <a:t>Deliberi, dopo il presente decreto ed entro il 31/12/2020 un aumento di capitale integralmente versato non inferiore ai 250.000,00 €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10638847"/>
                  </a:ext>
                </a:extLst>
              </a:tr>
              <a:tr h="559846">
                <a:tc>
                  <a:txBody>
                    <a:bodyPr/>
                    <a:lstStyle/>
                    <a:p>
                      <a:r>
                        <a:rPr lang="it-IT" sz="1200" b="1" dirty="0"/>
                        <a:t>Soggetti esclusi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it-IT" sz="1200" dirty="0"/>
                        <a:t>Aziende in difficoltà, irregolarità contributiva e fiscale, irregolarità delle norme in materia edilizia ed urbanistica, lavoro, prevenzione degli infortuni, ambientale, cause ostative, condanne nei confronti degli amministratori, mancato rispetto delle dimensioni aziendali (n. dipendenti &lt; 250);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it-IT" sz="1200" dirty="0"/>
                        <a:t>Società controllanti la società conferitaria, sono a questa collegate o sono da questa controllate.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99947250"/>
                  </a:ext>
                </a:extLst>
              </a:tr>
              <a:tr h="559846">
                <a:tc>
                  <a:txBody>
                    <a:bodyPr/>
                    <a:lstStyle/>
                    <a:p>
                      <a:r>
                        <a:rPr lang="it-IT" sz="1200" b="1" dirty="0"/>
                        <a:t>Condizioni di ammissibilità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/>
                        <a:t>L’efficacia della misura è subordinata all’autorizzazione della CE.</a:t>
                      </a:r>
                    </a:p>
                    <a:p>
                      <a:r>
                        <a:rPr lang="it-IT" sz="1200" dirty="0"/>
                        <a:t>E’ ammesso l’investimento tramite quote o azioni di organismo di investimento collettivo del risparmio, </a:t>
                      </a:r>
                      <a:r>
                        <a:rPr lang="it-IT" sz="1200" dirty="0" err="1"/>
                        <a:t>purchè</a:t>
                      </a:r>
                      <a:r>
                        <a:rPr lang="it-IT" sz="1200" dirty="0"/>
                        <a:t> investano in misura superiore al 50% nel capitale sociale delle aziende.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05089"/>
                  </a:ext>
                </a:extLst>
              </a:tr>
              <a:tr h="559846">
                <a:tc>
                  <a:txBody>
                    <a:bodyPr/>
                    <a:lstStyle/>
                    <a:p>
                      <a:r>
                        <a:rPr lang="it-IT" sz="1200" b="1" dirty="0"/>
                        <a:t>Struttura del beneficio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/>
                        <a:t>Credito di imposta del 20%. L’importo massimo dell’investimento non può superare i 2 mln di euro. La partecipazione da conferimento deve essere detenuta fino al 31/12/2023. La distribuzione di riserve prima del 31/12/2023 fa decadere dal beneficio.</a:t>
                      </a:r>
                    </a:p>
                    <a:p>
                      <a:r>
                        <a:rPr lang="it-IT" sz="1200" dirty="0"/>
                        <a:t>E’ riconosciuto un ulteriore credito di imposta del 50% delle perdite eccedenti il 10% del patrimonio netto, al lordo delle perdite stesse, fino al 30% dell’aumento di capitale.</a:t>
                      </a:r>
                    </a:p>
                    <a:p>
                      <a:r>
                        <a:rPr lang="it-IT" sz="1200" dirty="0"/>
                        <a:t>L’importo lordo non può essere superiore a 800.000,00 €, o 120.000,00 € per le società operanti nel settore della pesca o 100.000,00 € nel caso di produzione primaria o agricoli</a:t>
                      </a:r>
                    </a:p>
                    <a:p>
                      <a:r>
                        <a:rPr lang="it-IT" sz="1200" dirty="0"/>
                        <a:t>Il credito è utilizzabile in compensazione.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72127147"/>
                  </a:ext>
                </a:extLst>
              </a:tr>
              <a:tr h="559846">
                <a:tc>
                  <a:txBody>
                    <a:bodyPr/>
                    <a:lstStyle/>
                    <a:p>
                      <a:r>
                        <a:rPr lang="it-IT" sz="1200" b="1" dirty="0"/>
                        <a:t>Note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/>
                        <a:t>E’ atteso nel limite di 30 giorni un decreto attuativo del MEF per le specifiche tecniche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7951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25799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4368</TotalTime>
  <Words>3220</Words>
  <Application>Microsoft Office PowerPoint</Application>
  <PresentationFormat>Personalizzato</PresentationFormat>
  <Paragraphs>609</Paragraphs>
  <Slides>40</Slides>
  <Notes>38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Titoli diapositive</vt:lpstr>
      </vt:variant>
      <vt:variant>
        <vt:i4>40</vt:i4>
      </vt:variant>
    </vt:vector>
  </HeadingPairs>
  <TitlesOfParts>
    <vt:vector size="44" baseType="lpstr">
      <vt:lpstr>Tema di Office</vt:lpstr>
      <vt:lpstr>1_Tema di Office</vt:lpstr>
      <vt:lpstr>2_Tema di Office</vt:lpstr>
      <vt:lpstr>3_Tema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Approfondimento sul Superbonus 110%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Federica Costantino</dc:creator>
  <cp:lastModifiedBy>Gloria</cp:lastModifiedBy>
  <cp:revision>83</cp:revision>
  <cp:lastPrinted>2020-06-10T13:03:48Z</cp:lastPrinted>
  <dcterms:created xsi:type="dcterms:W3CDTF">2020-05-12T08:20:57Z</dcterms:created>
  <dcterms:modified xsi:type="dcterms:W3CDTF">2020-06-11T07:39:48Z</dcterms:modified>
</cp:coreProperties>
</file>