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7" r:id="rId1"/>
  </p:sldMasterIdLst>
  <p:notesMasterIdLst>
    <p:notesMasterId r:id="rId36"/>
  </p:notesMasterIdLst>
  <p:sldIdLst>
    <p:sldId id="376" r:id="rId2"/>
    <p:sldId id="378" r:id="rId3"/>
    <p:sldId id="445" r:id="rId4"/>
    <p:sldId id="521" r:id="rId5"/>
    <p:sldId id="510" r:id="rId6"/>
    <p:sldId id="512" r:id="rId7"/>
    <p:sldId id="511" r:id="rId8"/>
    <p:sldId id="506" r:id="rId9"/>
    <p:sldId id="507" r:id="rId10"/>
    <p:sldId id="509" r:id="rId11"/>
    <p:sldId id="508" r:id="rId12"/>
    <p:sldId id="514" r:id="rId13"/>
    <p:sldId id="513" r:id="rId14"/>
    <p:sldId id="516" r:id="rId15"/>
    <p:sldId id="517" r:id="rId16"/>
    <p:sldId id="515" r:id="rId17"/>
    <p:sldId id="518" r:id="rId18"/>
    <p:sldId id="519" r:id="rId19"/>
    <p:sldId id="520" r:id="rId20"/>
    <p:sldId id="492" r:id="rId21"/>
    <p:sldId id="465" r:id="rId22"/>
    <p:sldId id="493" r:id="rId23"/>
    <p:sldId id="466" r:id="rId24"/>
    <p:sldId id="499" r:id="rId25"/>
    <p:sldId id="467" r:id="rId26"/>
    <p:sldId id="496" r:id="rId27"/>
    <p:sldId id="503" r:id="rId28"/>
    <p:sldId id="502" r:id="rId29"/>
    <p:sldId id="498" r:id="rId30"/>
    <p:sldId id="470" r:id="rId31"/>
    <p:sldId id="490" r:id="rId32"/>
    <p:sldId id="489" r:id="rId33"/>
    <p:sldId id="439" r:id="rId34"/>
    <p:sldId id="268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1F1407"/>
    <a:srgbClr val="00679D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589" autoAdjust="0"/>
  </p:normalViewPr>
  <p:slideViewPr>
    <p:cSldViewPr snapToGrid="0">
      <p:cViewPr varScale="1">
        <p:scale>
          <a:sx n="81" d="100"/>
          <a:sy n="81" d="100"/>
        </p:scale>
        <p:origin x="33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D177A-3D71-41CA-B52A-B67B606E11E0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CA5C6-BE02-419D-8A4E-03234A4C7E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78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363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169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095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903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097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507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31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381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090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842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64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984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125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387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6991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68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553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626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176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314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812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40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8909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5099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123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5278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202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3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2350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82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451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266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7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00F1B1-30D9-4EAF-860A-772063C86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6937C81-F9B4-43B6-A1E3-64EBF8F38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0BC20B-087D-410A-9D7A-40FC1BED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CE1E-BA47-4407-BA33-FE9924288653}" type="datetime1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9550E4-6B66-46C9-BAE3-DAC9CB32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CFB567-6576-4A6C-B529-A3DC3552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7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FBBC4-1C1B-4847-B95B-D447C129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5FDCE7-146B-4E8E-9DCE-74BB93B80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EBE6C3-3B62-4C58-ABE0-E529585C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31E0-D2CE-4E98-B364-64BF1F5498E6}" type="datetime1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8E337E-F24F-4184-BCE3-67A1B2B5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E4F657-7D3D-457D-91F8-6F77E414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23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F93E653-1626-4521-8802-14A0DE353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858D3CA-9075-4A4B-BE12-DDB90BBC8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67D8E4-FA90-4EC9-83F6-D11EC9553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7606-8242-48B3-8156-D814A8C57464}" type="datetime1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5A9DCE-51A5-4074-8F7B-DA18B0BA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ABFE1D-B920-421E-A1A8-BB313305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02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7DB663-E495-485B-A391-E5373A32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5E44AC-54D1-4552-8B36-11201C26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5E8040-1980-4CC7-8EE9-DD604083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5DB7-5046-4811-831D-86B5544DA369}" type="datetime1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5088FB-952E-44B7-8BE8-0EE3B7A9B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ECDE95-4374-4404-B246-3909DEB8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35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0B4153-A324-4E4E-A52A-32179F585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FD8264-F498-4CD7-B3FA-69DAFF825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E8994C-CD10-4DB7-AFAE-7B423105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2BC3-7548-4B53-B4D4-1B642A16064D}" type="datetime1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EEEE65-4FB2-4247-86E2-F49F4F25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70857D-2E9F-4CC9-994F-C9D2EC92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40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2C6719-C29B-4D86-BA95-F4A158E3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B3FB24-E4A4-4BE7-AE2E-4F1713A96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8E0B3B-6024-45F1-A0BE-156B07C81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E3C2848-03C1-454B-B82A-07FF42EF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6CE2-E12A-4E8E-A694-1281FDDBECF4}" type="datetime1">
              <a:rPr lang="it-IT" smtClean="0"/>
              <a:t>03/06/2020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D7E1EC-338E-4F56-9F46-F4752954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B191F5-F3CE-4363-8975-A997EE1F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617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98D87A-1647-4474-9122-80E8644E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5AAFD4-BA4C-40C8-8AFC-73CC649C9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BEE785E-DC3C-4B9D-A366-5793BAD5E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8A72B4F-74AC-4B1E-9E79-AF9D7065C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11D23D9-3FC8-4420-942F-87DEA99C5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AAC1E54-92E8-4346-A940-AE57B7D9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85D6-9074-4703-A5D8-EFDB76ED1CDF}" type="datetime1">
              <a:rPr lang="it-IT" smtClean="0"/>
              <a:t>03/06/2020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03A59E8-D487-4905-8195-F91D2284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1FCC82C-E546-440C-86EB-9EFF9874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070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0F88FB-7D89-4B6D-A17C-15E64C593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6CF5E48-F0F3-4A74-B24F-C7591B72E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1DC2-71FA-475E-A3F4-D10B15017038}" type="datetime1">
              <a:rPr lang="it-IT" smtClean="0"/>
              <a:t>03/06/2020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60CD1E-08F0-4851-9CFF-8324433A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D77C01-D279-4E01-8DD8-480EA6F8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10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DDE608-044E-4D1F-BFE0-E2D1D2421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5401-C515-4D79-9277-CB7E42F5731A}" type="datetime1">
              <a:rPr lang="it-IT" smtClean="0"/>
              <a:t>03/06/2020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DBDF6B-EEB1-4DFC-91C6-0C513A8B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BD3EA3-E25B-4B88-8D21-51E1A274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60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32E4C9-3863-4472-B0A8-7F2F347A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7E4EE2-7066-445D-A964-639101D4D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E3E50A1-D78B-4FE6-9CFD-5BFE8FEB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789947-7700-4349-8776-BAA0CA50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0103-8512-4660-BC95-F1285805EE00}" type="datetime1">
              <a:rPr lang="it-IT" smtClean="0"/>
              <a:t>03/06/2020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103211-0F7D-448C-A35A-71D16C3F7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19C8E3-0494-438A-BC69-25D24124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828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9B469B-63D4-4BEC-BFF6-9930EEB7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6AE4AF4-140A-4092-8555-E1BAE8272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B1EE41-E873-4B4E-80B6-64227D546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CBC47D-4D41-4D08-8EDD-F017026B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F204-FA25-4628-9DAD-81DA98977D04}" type="datetime1">
              <a:rPr lang="it-IT" smtClean="0"/>
              <a:t>03/06/2020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1F1F64-1961-40F2-9ECE-F7E07386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9F4624-9F80-49E1-948C-F13ECF94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9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8AA87C1-88C9-4C45-82BF-994A0CD1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12BBA3-CE42-4AF8-B617-483CDEC65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DC59B9-50E9-4517-BA62-315C93C4B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5697-9D9F-4854-8FC5-16C12EB5AE59}" type="datetime1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C35852-1535-4575-A5CF-DF694AB50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A4E994-B65D-41C0-9309-B49AD0B8A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viluppo@opentorino.it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sviluppo@opentorino.i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luppo@opentorino.it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1627069E-8E68-48D6-BA11-254B199D7B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6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3ABB50CB-7407-4F00-B855-65A02109A3A9}"/>
              </a:ext>
            </a:extLst>
          </p:cNvPr>
          <p:cNvGrpSpPr/>
          <p:nvPr/>
        </p:nvGrpSpPr>
        <p:grpSpPr>
          <a:xfrm>
            <a:off x="2362200" y="1821873"/>
            <a:ext cx="7571509" cy="3685309"/>
            <a:chOff x="3610304" y="2027896"/>
            <a:chExt cx="4956399" cy="2619776"/>
          </a:xfrm>
        </p:grpSpPr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1B305511-6A8B-4608-BAE6-360E4D9883D6}"/>
                </a:ext>
              </a:extLst>
            </p:cNvPr>
            <p:cNvCxnSpPr/>
            <p:nvPr/>
          </p:nvCxnSpPr>
          <p:spPr>
            <a:xfrm flipH="1">
              <a:off x="7734748" y="2027898"/>
              <a:ext cx="831955" cy="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DBF0DF78-8524-41BB-A5A4-F70D337398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63997" y="2027896"/>
              <a:ext cx="0" cy="831956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489FF1CB-8D98-4BF0-BAB7-3C66C1A813C1}"/>
                </a:ext>
              </a:extLst>
            </p:cNvPr>
            <p:cNvCxnSpPr/>
            <p:nvPr/>
          </p:nvCxnSpPr>
          <p:spPr>
            <a:xfrm flipH="1">
              <a:off x="3610304" y="4628038"/>
              <a:ext cx="831955" cy="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21C41B71-18C5-409B-8CB0-70671EE19C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6316" y="2027896"/>
              <a:ext cx="0" cy="831956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1931D0ED-9B14-47F1-89FE-4FA1F20FC8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5294" y="3800717"/>
              <a:ext cx="0" cy="831956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A89294BA-DACC-4CF1-823A-2819F1C180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61288" y="3815716"/>
              <a:ext cx="0" cy="831956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92E3ECF4-3212-47E1-B0AC-38946D9FCDC3}"/>
                </a:ext>
              </a:extLst>
            </p:cNvPr>
            <p:cNvCxnSpPr/>
            <p:nvPr/>
          </p:nvCxnSpPr>
          <p:spPr>
            <a:xfrm flipH="1">
              <a:off x="3610304" y="2027896"/>
              <a:ext cx="831955" cy="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65241049-9FEC-4BF3-A19C-AD3E29EEF500}"/>
                </a:ext>
              </a:extLst>
            </p:cNvPr>
            <p:cNvCxnSpPr/>
            <p:nvPr/>
          </p:nvCxnSpPr>
          <p:spPr>
            <a:xfrm flipH="1">
              <a:off x="7729333" y="4628038"/>
              <a:ext cx="831955" cy="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A8E94782-EC05-4F00-96B2-2A9E69C7D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298367" cy="215152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264E47D-B7AB-41A6-863B-406B1220EA66}"/>
              </a:ext>
            </a:extLst>
          </p:cNvPr>
          <p:cNvSpPr txBox="1"/>
          <p:nvPr/>
        </p:nvSpPr>
        <p:spPr>
          <a:xfrm>
            <a:off x="3234660" y="1981000"/>
            <a:ext cx="5972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chemeClr val="accent5"/>
                </a:solidFill>
              </a:rPr>
              <a:t>FORMAZIONE. REQUISITO ESSENZIALE PER LA CONTINUITA’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91D2AF6-FD50-420F-B185-2954B72C0F95}"/>
              </a:ext>
            </a:extLst>
          </p:cNvPr>
          <p:cNvSpPr/>
          <p:nvPr/>
        </p:nvSpPr>
        <p:spPr>
          <a:xfrm>
            <a:off x="8893636" y="494957"/>
            <a:ext cx="3102640" cy="83195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2000" dirty="0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  <a:p>
            <a:endParaRPr lang="it-IT" sz="2000" b="1" dirty="0">
              <a:solidFill>
                <a:schemeClr val="accent5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357814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10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50" y="1280472"/>
            <a:ext cx="447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FORMAZIONE E CONTINUITA’ DEL BUSINESS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Formazione  e continuità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84BBD4-9E03-4486-B4AF-8301A8D69A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388" t="16533" r="12388" b="4336"/>
          <a:stretch/>
        </p:blipFill>
        <p:spPr>
          <a:xfrm>
            <a:off x="2705878" y="1722225"/>
            <a:ext cx="6296099" cy="441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86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11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50" y="1280472"/>
            <a:ext cx="447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FORMAZIONE E CONTINUITA’ DEL BUSINESS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it-IT" b="1" dirty="0">
                <a:solidFill>
                  <a:prstClr val="black"/>
                </a:solidFill>
              </a:rPr>
              <a:t>TEMATICHE FORMATIVE - CLASSICHE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Sviluppo abilità personali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Vendita, marketing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b="1" dirty="0">
                <a:solidFill>
                  <a:prstClr val="black"/>
                </a:solidFill>
              </a:rPr>
              <a:t>Contabilità, finanza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Gestione aziendale e amministrazione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Conoscenza del contesto lavorativo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b="1" dirty="0">
                <a:solidFill>
                  <a:prstClr val="black"/>
                </a:solidFill>
              </a:rPr>
              <a:t>Tecniche e tecnologie di produzione della manifattura e delle costruzioni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Formazione  e continuità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2804B9D-69CF-4FFE-A721-CDB8511443AB}"/>
              </a:ext>
            </a:extLst>
          </p:cNvPr>
          <p:cNvSpPr txBox="1"/>
          <p:nvPr/>
        </p:nvSpPr>
        <p:spPr>
          <a:xfrm>
            <a:off x="5807532" y="1280472"/>
            <a:ext cx="447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Tecniche e tecnologie di produzione dell’agricoltura, della zootecnia e della pesca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Tecniche, tecnologie e metodologie per l’erogazione di servizi sanitari e sociali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Salvaguardia ambientale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b="1" dirty="0">
                <a:solidFill>
                  <a:prstClr val="black"/>
                </a:solidFill>
              </a:rPr>
              <a:t>Tecniche, tecnologie e metodologie per l’erogazione di servizi economici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Lingue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Informatica</a:t>
            </a:r>
          </a:p>
        </p:txBody>
      </p:sp>
    </p:spTree>
    <p:extLst>
      <p:ext uri="{BB962C8B-B14F-4D97-AF65-F5344CB8AC3E}">
        <p14:creationId xmlns:p14="http://schemas.microsoft.com/office/powerpoint/2010/main" val="1120688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12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49" y="1280472"/>
            <a:ext cx="95693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it-IT" b="1" dirty="0">
                <a:solidFill>
                  <a:prstClr val="black"/>
                </a:solidFill>
              </a:rPr>
              <a:t>TEMATICHE FORMATIVE – SU COSA PUNTARE DAVVERO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fontAlgn="base"/>
            <a:r>
              <a:rPr lang="it-IT" b="1" u="sng" cap="all" dirty="0"/>
              <a:t>Big Data:</a:t>
            </a:r>
          </a:p>
          <a:p>
            <a:pPr fontAlgn="base"/>
            <a:endParaRPr lang="it-IT" b="1" cap="all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cap="all" dirty="0"/>
              <a:t>Data Science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it-IT" cap="all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cap="all" dirty="0"/>
              <a:t>Business Intelligence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it-IT" cap="all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cap="all" dirty="0"/>
              <a:t>Data Analytics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it-IT" cap="all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cap="all" dirty="0"/>
              <a:t>Sicurezza e Privacy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Formazione  e continuità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</p:spTree>
    <p:extLst>
      <p:ext uri="{BB962C8B-B14F-4D97-AF65-F5344CB8AC3E}">
        <p14:creationId xmlns:p14="http://schemas.microsoft.com/office/powerpoint/2010/main" val="204728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13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49" y="1280472"/>
            <a:ext cx="105147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it-IT" b="1" dirty="0">
                <a:solidFill>
                  <a:prstClr val="black"/>
                </a:solidFill>
              </a:rPr>
              <a:t>ESEMPI DI CONOSCENZE UTILI AL BUSINESS DI TANTISSIME IMPRESE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it-IT" b="1" dirty="0">
                <a:solidFill>
                  <a:prstClr val="black"/>
                </a:solidFill>
              </a:rPr>
              <a:t>BIG DATA E INTELLIGENZA ARTIFICIALE: 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it-IT" b="1" dirty="0"/>
              <a:t>Dall’Intelligenza Artificiale all’Intelligenza Collettiva per rispondere ai nuovi bisogni dei consumatori e delle imprese</a:t>
            </a:r>
          </a:p>
          <a:p>
            <a:pPr lvl="0" algn="just">
              <a:defRPr/>
            </a:pPr>
            <a:r>
              <a:rPr lang="it-IT" dirty="0"/>
              <a:t>emergenza Coronavirus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crescendo a tutti i livelli il bisogno di </a:t>
            </a:r>
            <a:r>
              <a:rPr lang="it-IT" b="1" dirty="0"/>
              <a:t>conoscenza </a:t>
            </a:r>
            <a:r>
              <a:rPr lang="it-IT" b="1" dirty="0">
                <a:sym typeface="Wingdings" panose="05000000000000000000" pitchFamily="2" charset="2"/>
              </a:rPr>
              <a:t> </a:t>
            </a:r>
            <a:r>
              <a:rPr lang="it-IT" dirty="0"/>
              <a:t>importanza di riuscire ad accedere in modo veloce, preciso e semplice alle informazioni che servono riducendo al massimo il rischio di errore. LA FRONTIERA DELL’ innovazione tecnologica è abbracciare il rapporto tra </a:t>
            </a:r>
            <a:r>
              <a:rPr lang="it-IT" b="1" dirty="0"/>
              <a:t>intelligenza artificiale e intelligenza umana.</a:t>
            </a:r>
          </a:p>
          <a:p>
            <a:pPr lvl="0" algn="just">
              <a:defRPr/>
            </a:pPr>
            <a:endParaRPr lang="it-IT" b="1" dirty="0"/>
          </a:p>
          <a:p>
            <a:pPr lvl="0" algn="just">
              <a:defRPr/>
            </a:pPr>
            <a:r>
              <a:rPr lang="it-IT" b="1" dirty="0">
                <a:solidFill>
                  <a:prstClr val="black"/>
                </a:solidFill>
              </a:rPr>
              <a:t>ES: </a:t>
            </a:r>
            <a:r>
              <a:rPr lang="it-IT" b="1" dirty="0"/>
              <a:t>attenzione verso l’evoluzione nei comportamenti </a:t>
            </a:r>
            <a:r>
              <a:rPr lang="it-IT" b="1" dirty="0">
                <a:sym typeface="Wingdings" panose="05000000000000000000" pitchFamily="2" charset="2"/>
              </a:rPr>
              <a:t>  </a:t>
            </a:r>
            <a:r>
              <a:rPr lang="it-IT" b="1" dirty="0" err="1">
                <a:sym typeface="Wingdings" panose="05000000000000000000" pitchFamily="2" charset="2"/>
              </a:rPr>
              <a:t>ecommerce</a:t>
            </a:r>
            <a:r>
              <a:rPr lang="it-IT" b="1" dirty="0">
                <a:sym typeface="Wingdings" panose="05000000000000000000" pitchFamily="2" charset="2"/>
              </a:rPr>
              <a:t> </a:t>
            </a:r>
            <a:r>
              <a:rPr lang="it-IT" dirty="0">
                <a:sym typeface="Wingdings" panose="05000000000000000000" pitchFamily="2" charset="2"/>
              </a:rPr>
              <a:t>ha fatto si </a:t>
            </a:r>
            <a:r>
              <a:rPr lang="it-IT" b="1" dirty="0">
                <a:sym typeface="Wingdings" panose="05000000000000000000" pitchFamily="2" charset="2"/>
              </a:rPr>
              <a:t>che m</a:t>
            </a:r>
            <a:r>
              <a:rPr lang="it-IT" b="1" dirty="0"/>
              <a:t>olti decisori (consumatori) non devono più affrontare viaggi e hanno più tempo a disposizione </a:t>
            </a:r>
            <a:r>
              <a:rPr lang="it-IT" dirty="0"/>
              <a:t>MA ATTENZIONE OGGI NON BASTA VENDERE CI VUOLE UN </a:t>
            </a:r>
            <a:r>
              <a:rPr lang="it-IT" b="1" dirty="0"/>
              <a:t>approccio che deve essere rigorosamente in modalità service first.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b="1" dirty="0">
                <a:solidFill>
                  <a:srgbClr val="FF0000"/>
                </a:solidFill>
              </a:rPr>
              <a:t>LA MIA AZIENDA HA CONOSCENZE PER FARE ECOMMERCE IN MODALITA’ SERVICE FIRST?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b="1" dirty="0">
                <a:solidFill>
                  <a:srgbClr val="FF0000"/>
                </a:solidFill>
              </a:rPr>
              <a:t>CHE INFORMAZIONI SUI COMPORTAMENTI SOCIALI POSSO TRARRE DAI BIG DATA PER CENTRARE LE MIE STRATEGIE DI SVILUPPO BUSINESS IN MODALITA’ DIGITALE?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Formazione  e continuità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</p:spTree>
    <p:extLst>
      <p:ext uri="{BB962C8B-B14F-4D97-AF65-F5344CB8AC3E}">
        <p14:creationId xmlns:p14="http://schemas.microsoft.com/office/powerpoint/2010/main" val="32230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14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49" y="1280472"/>
            <a:ext cx="105147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it-IT" b="1" dirty="0">
                <a:solidFill>
                  <a:prstClr val="black"/>
                </a:solidFill>
              </a:rPr>
              <a:t>ESEMPI DI CONOSCENZE UTILI AL BUSINESS DI TANTISSIME IMPRESE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it-IT" b="1" dirty="0">
                <a:solidFill>
                  <a:prstClr val="black"/>
                </a:solidFill>
              </a:rPr>
              <a:t>BIG DATA E INTELLIGENZA ARTIFICIALE: 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algn="just" fontAlgn="base"/>
            <a:r>
              <a:rPr lang="it-IT" b="1" dirty="0"/>
              <a:t>Le tecnologie di </a:t>
            </a:r>
            <a:r>
              <a:rPr lang="it-IT" b="1" dirty="0" err="1"/>
              <a:t>Artificial</a:t>
            </a:r>
            <a:r>
              <a:rPr lang="it-IT" b="1" dirty="0"/>
              <a:t> Intelligence Operations per la business </a:t>
            </a:r>
            <a:r>
              <a:rPr lang="it-IT" b="1" dirty="0" err="1"/>
              <a:t>continuity</a:t>
            </a:r>
            <a:endParaRPr lang="it-IT" b="1" dirty="0"/>
          </a:p>
          <a:p>
            <a:pPr algn="just" fontAlgn="base"/>
            <a:r>
              <a:rPr lang="it-IT" dirty="0"/>
              <a:t>L’altro aspetto per cui </a:t>
            </a:r>
            <a:r>
              <a:rPr lang="it-IT" u="sng" dirty="0" err="1"/>
              <a:t>artificial</a:t>
            </a:r>
            <a:r>
              <a:rPr lang="it-IT" u="sng" dirty="0"/>
              <a:t> intelligence (AI) e machine learning (ML) </a:t>
            </a:r>
            <a:r>
              <a:rPr lang="it-IT" dirty="0"/>
              <a:t>entrano in gioco è la manutenzione predittiva e la prevenzione dei problemi.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b="1" dirty="0"/>
              <a:t>rilevare lo sviluppo di potenziali problemi, e individuare anche problematiche non previste e quindi non rilevabili</a:t>
            </a:r>
            <a:r>
              <a:rPr lang="it-IT" dirty="0"/>
              <a:t>.</a:t>
            </a:r>
          </a:p>
          <a:p>
            <a:pPr algn="just" fontAlgn="base"/>
            <a:endParaRPr lang="it-IT" dirty="0"/>
          </a:p>
          <a:p>
            <a:pPr algn="just" fontAlgn="base"/>
            <a:r>
              <a:rPr lang="it-IT" dirty="0"/>
              <a:t>tecnologie di </a:t>
            </a:r>
            <a:r>
              <a:rPr lang="it-IT" b="1" dirty="0" err="1"/>
              <a:t>Artificial</a:t>
            </a:r>
            <a:r>
              <a:rPr lang="it-IT" b="1" dirty="0"/>
              <a:t> Intelligence Operations</a:t>
            </a:r>
            <a:r>
              <a:rPr lang="it-IT" dirty="0"/>
              <a:t> (</a:t>
            </a:r>
            <a:r>
              <a:rPr lang="it-IT" dirty="0" err="1"/>
              <a:t>AIOps</a:t>
            </a:r>
            <a:r>
              <a:rPr lang="it-IT" dirty="0"/>
              <a:t>), cioè gli </a:t>
            </a:r>
            <a:r>
              <a:rPr lang="it-IT" dirty="0" err="1"/>
              <a:t>analytics</a:t>
            </a:r>
            <a:r>
              <a:rPr lang="it-IT" dirty="0"/>
              <a:t> basati su intelligenza artificiale = metodo per realizzare una manutenzione predittiva di tutti i sistemi, e le infrastrutture anche IT. </a:t>
            </a:r>
          </a:p>
          <a:p>
            <a:pPr algn="just" fontAlgn="base"/>
            <a:endParaRPr lang="it-IT" dirty="0"/>
          </a:p>
          <a:p>
            <a:pPr algn="just" fontAlgn="base"/>
            <a:r>
              <a:rPr lang="it-IT" dirty="0"/>
              <a:t>Con una combinazione di </a:t>
            </a:r>
            <a:r>
              <a:rPr lang="it-IT" i="1" dirty="0"/>
              <a:t>big data </a:t>
            </a:r>
            <a:r>
              <a:rPr lang="it-IT" i="1" dirty="0" err="1"/>
              <a:t>analysis</a:t>
            </a:r>
            <a:r>
              <a:rPr lang="it-IT" dirty="0"/>
              <a:t> e machine learning, le tecnologie </a:t>
            </a:r>
            <a:r>
              <a:rPr lang="it-IT" dirty="0" err="1"/>
              <a:t>AIOps</a:t>
            </a:r>
            <a:r>
              <a:rPr lang="it-IT" dirty="0"/>
              <a:t> sono </a:t>
            </a:r>
            <a:r>
              <a:rPr lang="it-IT" b="1" dirty="0"/>
              <a:t>in grado di rilevare proattivamente i problemi in modo granulare prima che abbiano un impatto</a:t>
            </a:r>
            <a:r>
              <a:rPr lang="it-IT" dirty="0"/>
              <a:t>. </a:t>
            </a:r>
          </a:p>
          <a:p>
            <a:pPr algn="just" fontAlgn="base"/>
            <a:endParaRPr lang="it-IT" b="1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b="1" dirty="0">
                <a:solidFill>
                  <a:srgbClr val="FF0000"/>
                </a:solidFill>
              </a:rPr>
              <a:t>LA MIA AZIENDA HA CONOSCENZE PER FARE MANUTENZIONE PREDITTIVA IN MODO AUTOMATIZZATO RACCOGLIENDO DATI DAL CAMPO?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b="1" dirty="0">
                <a:solidFill>
                  <a:srgbClr val="FF0000"/>
                </a:solidFill>
              </a:rPr>
              <a:t>QUANTO RISPARMIO MI PORTEREBBE LA PREVENZIONE DEI FERMI PER ROTTURE O PER MANUTENZIONI NON PROGRAMMATE? </a:t>
            </a:r>
          </a:p>
          <a:p>
            <a:pPr fontAlgn="base"/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Formazione  e continuità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</p:spTree>
    <p:extLst>
      <p:ext uri="{BB962C8B-B14F-4D97-AF65-F5344CB8AC3E}">
        <p14:creationId xmlns:p14="http://schemas.microsoft.com/office/powerpoint/2010/main" val="1312816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15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49" y="1280472"/>
            <a:ext cx="10514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it-IT" b="1" dirty="0">
                <a:solidFill>
                  <a:prstClr val="black"/>
                </a:solidFill>
              </a:rPr>
              <a:t>ESEMPI DI CONOSCENZE UTILI AL BUSINESS DI TANTISSIME IMPRESE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it-IT" b="1" dirty="0">
                <a:solidFill>
                  <a:prstClr val="black"/>
                </a:solidFill>
              </a:rPr>
              <a:t>BIG DATA E INTELLIGENZA ARTIFICIALE: 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algn="just" fontAlgn="base"/>
            <a:r>
              <a:rPr lang="it-IT" b="1" dirty="0"/>
              <a:t>La supply chain verso l’ecosistema connesso: big data e AI le chiavi di volta</a:t>
            </a:r>
          </a:p>
          <a:p>
            <a:pPr algn="just" fontAlgn="base"/>
            <a:r>
              <a:rPr lang="it-IT" dirty="0"/>
              <a:t>Secondo un’indagine a firma </a:t>
            </a:r>
            <a:r>
              <a:rPr lang="it-IT" dirty="0" err="1"/>
              <a:t>Pwc</a:t>
            </a:r>
            <a:r>
              <a:rPr lang="it-IT" dirty="0"/>
              <a:t> l’ampio uso dell’intelligenza artificiale e dell’analisi dei dati consentirà catene di approvvigionamento più trasparenti e migliori processi decisionali</a:t>
            </a:r>
          </a:p>
          <a:p>
            <a:pPr algn="just" fontAlgn="base"/>
            <a:endParaRPr lang="it-IT" b="1" dirty="0">
              <a:solidFill>
                <a:prstClr val="black"/>
              </a:solidFill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00"/>
                </a:solidFill>
              </a:rPr>
              <a:t>Come può la mia azienda risparmiare sulla filiera di acquisto sfruttando le informazioni che vengono dal data </a:t>
            </a:r>
            <a:r>
              <a:rPr lang="it-IT" b="1" dirty="0" err="1">
                <a:solidFill>
                  <a:srgbClr val="FF0000"/>
                </a:solidFill>
              </a:rPr>
              <a:t>analytics</a:t>
            </a:r>
            <a:r>
              <a:rPr lang="it-IT" b="1" dirty="0">
                <a:solidFill>
                  <a:srgbClr val="FF0000"/>
                </a:solidFill>
              </a:rPr>
              <a:t>, dai BIG DATA e AI?</a:t>
            </a:r>
          </a:p>
          <a:p>
            <a:pPr algn="just" fontAlgn="base"/>
            <a:endParaRPr lang="it-IT" b="1" dirty="0"/>
          </a:p>
          <a:p>
            <a:pPr algn="just" fontAlgn="base"/>
            <a:r>
              <a:rPr lang="it-IT" b="1" dirty="0"/>
              <a:t>AI e Supply Chain: ordini evasi in fretta e con precisione</a:t>
            </a:r>
          </a:p>
          <a:p>
            <a:pPr algn="just" fontAlgn="base"/>
            <a:r>
              <a:rPr lang="it-IT" dirty="0"/>
              <a:t>Le </a:t>
            </a:r>
            <a:r>
              <a:rPr lang="it-IT" b="1" dirty="0"/>
              <a:t>società che usano l’AI</a:t>
            </a:r>
            <a:r>
              <a:rPr lang="it-IT" dirty="0"/>
              <a:t> nella supply chain hanno visto </a:t>
            </a:r>
            <a:r>
              <a:rPr lang="it-IT" b="1" dirty="0"/>
              <a:t>ridursi i tempi di evasione degli ordini in media di 6/7 giorni lavorativi</a:t>
            </a:r>
            <a:r>
              <a:rPr lang="it-IT" dirty="0"/>
              <a:t>. Inoltre, applicando dati IoT ai processi di supply chain, le aziende possono </a:t>
            </a:r>
            <a:r>
              <a:rPr lang="it-IT" b="1" dirty="0"/>
              <a:t>ridurre in media del 26% gli errori</a:t>
            </a:r>
            <a:r>
              <a:rPr lang="it-IT" dirty="0"/>
              <a:t> nella gestione ordini. Con L’AI la riduzione degli errori sugli ordini è </a:t>
            </a:r>
            <a:r>
              <a:rPr lang="it-IT" b="1" dirty="0"/>
              <a:t>pari in media al 25%</a:t>
            </a:r>
            <a:r>
              <a:rPr lang="it-IT" dirty="0"/>
              <a:t>, mentre scendono di oltre il 30% i casi di esaurimento scorte e del 26% le interruzioni operative.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Formazione  e continuità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</p:spTree>
    <p:extLst>
      <p:ext uri="{BB962C8B-B14F-4D97-AF65-F5344CB8AC3E}">
        <p14:creationId xmlns:p14="http://schemas.microsoft.com/office/powerpoint/2010/main" val="1067945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16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49" y="1280472"/>
            <a:ext cx="956931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it-IT" b="1" dirty="0">
                <a:solidFill>
                  <a:prstClr val="black"/>
                </a:solidFill>
              </a:rPr>
              <a:t>TEMATICHE FORMATIVE – SU COSA PUNTARE DAVVERO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fontAlgn="base"/>
            <a:r>
              <a:rPr lang="it-IT" b="1" u="sng" cap="all" dirty="0"/>
              <a:t>SOCIETA’ 4.0:</a:t>
            </a:r>
          </a:p>
          <a:p>
            <a:pPr fontAlgn="base"/>
            <a:endParaRPr lang="it-IT" b="1" cap="all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SICUREZZA INFORMATICA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SANITÀ DIGITALE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INDUSTRY 4.0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INFRASTRUTTURE DIGITALI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DIGITAL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TELCO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PA DIGITALE</a:t>
            </a:r>
          </a:p>
          <a:p>
            <a:endParaRPr lang="it-IT" dirty="0"/>
          </a:p>
          <a:p>
            <a:endParaRPr lang="it-IT" dirty="0"/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Formazione  e continuità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</p:spTree>
    <p:extLst>
      <p:ext uri="{BB962C8B-B14F-4D97-AF65-F5344CB8AC3E}">
        <p14:creationId xmlns:p14="http://schemas.microsoft.com/office/powerpoint/2010/main" val="1886329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17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49" y="1280472"/>
            <a:ext cx="105147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it-IT" b="1" dirty="0">
                <a:solidFill>
                  <a:prstClr val="black"/>
                </a:solidFill>
              </a:rPr>
              <a:t>TEMATICHE FORMATIVE – SU COSA PUNTARE DAVVERO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fontAlgn="base"/>
            <a:r>
              <a:rPr lang="it-IT" b="1" u="sng" cap="all" dirty="0"/>
              <a:t>Finanza digitale:</a:t>
            </a:r>
          </a:p>
          <a:p>
            <a:pPr fontAlgn="base"/>
            <a:endParaRPr lang="it-IT" b="1" cap="all" dirty="0"/>
          </a:p>
          <a:p>
            <a:endParaRPr lang="it-IT" dirty="0"/>
          </a:p>
          <a:p>
            <a:pPr algn="just"/>
            <a:r>
              <a:rPr lang="it-IT" b="1" dirty="0"/>
              <a:t>AI e IoT al servizio delle funzioni Finance e Operations: meno errori, più rapidità, informazioni a portata di mano</a:t>
            </a:r>
          </a:p>
          <a:p>
            <a:pPr algn="just"/>
            <a:r>
              <a:rPr lang="it-IT" dirty="0"/>
              <a:t>I dati di una ricerca Enterprise Strategy Group, che analizza in particolare gli impatti nelle aree Finanza e logistica, mostrano come le imprese che adottano le tecnologie emergenti riscontrano notevoli vantaggi, ottenendo in definitiva un vantaggio competitivo considerevole sui concorrenti meno innovativi.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AI nel Finance: meno errori e analisi tempestive</a:t>
            </a:r>
          </a:p>
          <a:p>
            <a:pPr algn="just"/>
            <a:r>
              <a:rPr lang="it-IT" dirty="0"/>
              <a:t>Tra i benefici più importanti registrati dalla ricerca è emerso che, grazie all’AI, gli </a:t>
            </a:r>
            <a:r>
              <a:rPr lang="it-IT" b="1" dirty="0"/>
              <a:t>errori finanziari diminuiscono in media del 37%</a:t>
            </a:r>
            <a:r>
              <a:rPr lang="it-IT" dirty="0"/>
              <a:t>, mentre nel 72% dei casi la comprensione delle performance complessive di business risulta più chiara. Quanto agli assistenti digitali, sono in grado di migliorare fino a +36% la produttività e accelerano del 38% i tempi necessari per realizzare analisi finanziarie.</a:t>
            </a:r>
          </a:p>
          <a:p>
            <a:pPr algn="just"/>
            <a:endParaRPr lang="it-IT" dirty="0"/>
          </a:p>
          <a:p>
            <a:endParaRPr lang="it-IT" dirty="0"/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Formazione  e continuità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</p:spTree>
    <p:extLst>
      <p:ext uri="{BB962C8B-B14F-4D97-AF65-F5344CB8AC3E}">
        <p14:creationId xmlns:p14="http://schemas.microsoft.com/office/powerpoint/2010/main" val="859509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18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49" y="1280472"/>
            <a:ext cx="105147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it-IT" b="1" dirty="0">
                <a:solidFill>
                  <a:prstClr val="black"/>
                </a:solidFill>
              </a:rPr>
              <a:t>TEMATICHE FORMATIVE – SU COSA PUNTARE DAVVERO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fontAlgn="base"/>
            <a:r>
              <a:rPr lang="it-IT" b="1" u="sng" cap="all" dirty="0"/>
              <a:t>Finanza digitale:</a:t>
            </a:r>
          </a:p>
          <a:p>
            <a:endParaRPr lang="it-IT" dirty="0"/>
          </a:p>
          <a:p>
            <a:pPr algn="just"/>
            <a:r>
              <a:rPr lang="it-IT" b="1" dirty="0"/>
              <a:t>Il nuovo codice della crisi d’impresa e dell’insolvenza </a:t>
            </a:r>
            <a:r>
              <a:rPr lang="it-IT" dirty="0"/>
              <a:t>obbliga le aziende a dotarsi di sistemi efficaci di </a:t>
            </a:r>
            <a:r>
              <a:rPr lang="it-IT" b="1" dirty="0"/>
              <a:t>Enterprise Risk Management</a:t>
            </a:r>
            <a:r>
              <a:rPr lang="it-IT" dirty="0"/>
              <a:t>, quindi di strumenti, servizi, software e assetti organizzativi idonei a gestire in modo più accurato il rischio, e il rischio di credito in particolare, garantendo flussi di liquidità più stabili nel tempo.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Le realtà più attente alla gestione dei rischi ottengono </a:t>
            </a:r>
            <a:r>
              <a:rPr lang="it-IT" b="1" dirty="0"/>
              <a:t>un aumento del 34% nel ROI</a:t>
            </a:r>
            <a:r>
              <a:rPr lang="it-IT" dirty="0"/>
              <a:t> (ritorno sugli investimenti) e </a:t>
            </a:r>
            <a:r>
              <a:rPr lang="it-IT" b="1" dirty="0"/>
              <a:t>del 39% del ROE</a:t>
            </a:r>
            <a:r>
              <a:rPr lang="it-IT" dirty="0"/>
              <a:t> (ritorno sulla redditività del capitale proprio). Le aziende iniziano ad accorgersi dei benefici di un risk management organico, tanto che nell’ultimo anno di osservazione </a:t>
            </a:r>
            <a:r>
              <a:rPr lang="it-IT" b="1" dirty="0"/>
              <a:t>il numero di imprese che gestisce i rischi in modalità integrata è più che raddoppiato</a:t>
            </a:r>
            <a:r>
              <a:rPr lang="it-IT" dirty="0"/>
              <a:t>, passando dal </a:t>
            </a:r>
            <a:r>
              <a:rPr lang="it-IT" b="1" dirty="0"/>
              <a:t>17,2% al 37,5%.</a:t>
            </a:r>
          </a:p>
          <a:p>
            <a:pPr algn="just"/>
            <a:endParaRPr lang="it-IT" b="1" dirty="0"/>
          </a:p>
          <a:p>
            <a:pPr algn="just"/>
            <a:r>
              <a:rPr lang="it-IT" dirty="0"/>
              <a:t>I servizi di credit risk mettono a disposizione delle aziende informazioni utili a stimare l’affidabilità delle aziende debitrici. I software utilizzano le tecnologie di </a:t>
            </a:r>
            <a:r>
              <a:rPr lang="it-IT" b="1" dirty="0"/>
              <a:t>Enterprise Content Management</a:t>
            </a:r>
            <a:r>
              <a:rPr lang="it-IT" dirty="0"/>
              <a:t>, i </a:t>
            </a:r>
            <a:r>
              <a:rPr lang="it-IT" b="1" dirty="0"/>
              <a:t>Big Data Analytics</a:t>
            </a:r>
            <a:r>
              <a:rPr lang="it-IT" dirty="0"/>
              <a:t> e l’</a:t>
            </a:r>
            <a:r>
              <a:rPr lang="it-IT" b="1" dirty="0" err="1"/>
              <a:t>Artificial</a:t>
            </a:r>
            <a:r>
              <a:rPr lang="it-IT" b="1" dirty="0"/>
              <a:t> Intelligence</a:t>
            </a:r>
            <a:r>
              <a:rPr lang="it-IT" dirty="0"/>
              <a:t> per ricavare insight e stime veritiere sulla solvibilità dei clienti. Per il CFO o il responsabile del team tesoreria è quindi possibile grazie a queste offerte </a:t>
            </a:r>
            <a:r>
              <a:rPr lang="it-IT" b="1" dirty="0"/>
              <a:t>garantirsi quella data </a:t>
            </a:r>
            <a:r>
              <a:rPr lang="it-IT" b="1" dirty="0" err="1"/>
              <a:t>quality</a:t>
            </a:r>
            <a:r>
              <a:rPr lang="it-IT" b="1" dirty="0"/>
              <a:t>.</a:t>
            </a:r>
            <a:endParaRPr lang="it-IT" dirty="0"/>
          </a:p>
          <a:p>
            <a:endParaRPr lang="it-IT" dirty="0"/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Formazione  e continuità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</p:spTree>
    <p:extLst>
      <p:ext uri="{BB962C8B-B14F-4D97-AF65-F5344CB8AC3E}">
        <p14:creationId xmlns:p14="http://schemas.microsoft.com/office/powerpoint/2010/main" val="2378689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19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49" y="1280472"/>
            <a:ext cx="10514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it-IT" b="1" dirty="0">
                <a:solidFill>
                  <a:prstClr val="black"/>
                </a:solidFill>
              </a:rPr>
              <a:t>TEMATICHE FORMATIVE – SU COSA PUNTA IL LEGISLATORE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fontAlgn="base"/>
            <a:r>
              <a:rPr lang="it-IT" b="1" cap="all" dirty="0"/>
              <a:t>I temi tecnologici sono sostenuti dal piano INDUSTRIA 4.0, CON UNO SPECIFICO CREDITO D’IMPOSTA SULLA FORMAZIONE</a:t>
            </a:r>
            <a:endParaRPr lang="it-IT" dirty="0"/>
          </a:p>
          <a:p>
            <a:endParaRPr lang="it-IT" dirty="0"/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Formazione  e continuità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  <p:pic>
        <p:nvPicPr>
          <p:cNvPr id="1026" name="Picture 2" descr="Corsi Online in Azienda con il Bonus Formazione 4.0 | STAR-T">
            <a:extLst>
              <a:ext uri="{FF2B5EF4-FFF2-40B4-BE49-F238E27FC236}">
                <a16:creationId xmlns:a16="http://schemas.microsoft.com/office/drawing/2014/main" id="{AF02FAF9-495E-435C-8379-331B6BB8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025" y="2858240"/>
            <a:ext cx="5334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2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2</a:t>
            </a:fld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4272B91-B1A7-4728-BF59-2F44E276ECCF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Formazione  e continuità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A2B34F1-A74A-484C-9132-38D2B6990F40}"/>
              </a:ext>
            </a:extLst>
          </p:cNvPr>
          <p:cNvSpPr txBox="1"/>
          <p:nvPr/>
        </p:nvSpPr>
        <p:spPr>
          <a:xfrm>
            <a:off x="601048" y="1828586"/>
            <a:ext cx="9782249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b="1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C7E7479-2F3E-49E9-93DD-81FACD64B358}"/>
              </a:ext>
            </a:extLst>
          </p:cNvPr>
          <p:cNvSpPr/>
          <p:nvPr/>
        </p:nvSpPr>
        <p:spPr>
          <a:xfrm>
            <a:off x="285720" y="1052736"/>
            <a:ext cx="8108586" cy="50223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pPr algn="just"/>
            <a:r>
              <a:rPr lang="it-IT" b="1" dirty="0"/>
              <a:t>Thomas Candeago </a:t>
            </a:r>
            <a:r>
              <a:rPr lang="it-IT" dirty="0"/>
              <a:t>- Open Tech General Manager</a:t>
            </a:r>
          </a:p>
          <a:p>
            <a:pPr algn="just"/>
            <a:r>
              <a:rPr lang="it-IT" dirty="0"/>
              <a:t> </a:t>
            </a:r>
          </a:p>
          <a:p>
            <a:pPr marL="285750" indent="-285750" algn="just">
              <a:buFontTx/>
              <a:buChar char="-"/>
            </a:pPr>
            <a:r>
              <a:rPr lang="it-IT" dirty="0"/>
              <a:t>Laureato in Ingegneria gestionale</a:t>
            </a:r>
          </a:p>
          <a:p>
            <a:pPr marL="285750" indent="-285750" algn="just">
              <a:buFontTx/>
              <a:buChar char="-"/>
            </a:pPr>
            <a:r>
              <a:rPr lang="it-IT" dirty="0"/>
              <a:t>percorso di 15 anni di esperienze nella consulenza direzionale e strategica</a:t>
            </a:r>
          </a:p>
          <a:p>
            <a:pPr marL="285750" indent="-285750" algn="just">
              <a:buFontTx/>
              <a:buChar char="-"/>
            </a:pPr>
            <a:r>
              <a:rPr lang="it-IT" dirty="0"/>
              <a:t>Per </a:t>
            </a:r>
            <a:r>
              <a:rPr lang="it-IT" b="1" dirty="0"/>
              <a:t>Accenture</a:t>
            </a:r>
            <a:r>
              <a:rPr lang="it-IT" dirty="0"/>
              <a:t> ho sviluppato progetti per </a:t>
            </a:r>
            <a:r>
              <a:rPr lang="it-IT" b="1" dirty="0"/>
              <a:t>TNT, Iveco, Zambon Group, </a:t>
            </a:r>
            <a:r>
              <a:rPr lang="it-IT" b="1" dirty="0" err="1"/>
              <a:t>Sky</a:t>
            </a:r>
            <a:r>
              <a:rPr lang="it-IT" b="1" dirty="0"/>
              <a:t> </a:t>
            </a:r>
            <a:r>
              <a:rPr lang="it-IT" dirty="0"/>
              <a:t>maturando la conoscenza delle dinamiche tipiche delle grandi organizzazioni internazionali</a:t>
            </a:r>
          </a:p>
          <a:p>
            <a:pPr marL="285750" indent="-285750" algn="just">
              <a:buFontTx/>
              <a:buChar char="-"/>
            </a:pPr>
            <a:r>
              <a:rPr lang="it-IT" dirty="0"/>
              <a:t>Per </a:t>
            </a:r>
            <a:r>
              <a:rPr lang="it-IT" b="1" dirty="0"/>
              <a:t>Warrant Group</a:t>
            </a:r>
            <a:r>
              <a:rPr lang="it-IT" dirty="0"/>
              <a:t>, primaria società del settore agevolativo, mi sono occupato di trasferimento tecnologico, gestione dell’innovazione e finanza agevolata, sviluppando in modo approfondito l’esperienza della consulenza nel segmento delle PMI italiane</a:t>
            </a:r>
          </a:p>
          <a:p>
            <a:pPr marL="285750" indent="-285750" algn="just">
              <a:buFontTx/>
              <a:buChar char="-"/>
            </a:pPr>
            <a:r>
              <a:rPr lang="it-IT" dirty="0"/>
              <a:t>Co </a:t>
            </a:r>
            <a:r>
              <a:rPr lang="it-IT" dirty="0" err="1"/>
              <a:t>Owner</a:t>
            </a:r>
            <a:r>
              <a:rPr lang="it-IT" dirty="0"/>
              <a:t> di </a:t>
            </a:r>
            <a:r>
              <a:rPr lang="it-IT" b="1" dirty="0"/>
              <a:t>Open Srl</a:t>
            </a:r>
            <a:r>
              <a:rPr lang="it-IT" dirty="0"/>
              <a:t>, società di consulenza direzionale specializzata in riorganizzazione di PMI manifatturiere e di servizio. </a:t>
            </a:r>
          </a:p>
          <a:p>
            <a:pPr algn="just"/>
            <a:endParaRPr lang="it-IT" dirty="0"/>
          </a:p>
          <a:p>
            <a:pPr algn="just"/>
            <a:r>
              <a:rPr lang="it-IT" i="1" dirty="0"/>
              <a:t>«la chiave del successo per le piccole e medie imprese, richiede un forte salto di cultura, che recepisca i modelli organizzativi delle grandi realtà senza perdere i plus e la flessibilità delle piccole e medie aziende»</a:t>
            </a:r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marL="285750" indent="-285750" algn="just">
              <a:buFontTx/>
              <a:buChar char="-"/>
            </a:pPr>
            <a:endParaRPr lang="it-IT" dirty="0"/>
          </a:p>
          <a:p>
            <a:pPr algn="just"/>
            <a:endParaRPr lang="it-IT" dirty="0"/>
          </a:p>
          <a:p>
            <a:pPr marL="285750" indent="-285750" algn="just">
              <a:buFontTx/>
              <a:buChar char="-"/>
            </a:pPr>
            <a:endParaRPr lang="it-IT" b="1" dirty="0"/>
          </a:p>
        </p:txBody>
      </p:sp>
      <p:pic>
        <p:nvPicPr>
          <p:cNvPr id="5" name="Immagine 4" descr="Immagine che contiene persona, uomo, interni, tuta&#10;&#10;Descrizione generata automaticamente">
            <a:extLst>
              <a:ext uri="{FF2B5EF4-FFF2-40B4-BE49-F238E27FC236}">
                <a16:creationId xmlns:a16="http://schemas.microsoft.com/office/drawing/2014/main" id="{80FC7DDA-22AA-46C8-B56E-FFDEA52CF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585" y="1771012"/>
            <a:ext cx="2186220" cy="29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7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20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50" y="1280472"/>
            <a:ext cx="994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Credito d’Imposta Formazione 4.0: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it-IT" b="1" dirty="0">
                <a:solidFill>
                  <a:prstClr val="black"/>
                </a:solidFill>
              </a:rPr>
              <a:t>Attività finanziate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03E5F84-D79C-4E36-A29D-68C2D6453A0A}"/>
              </a:ext>
            </a:extLst>
          </p:cNvPr>
          <p:cNvSpPr txBox="1"/>
          <p:nvPr/>
        </p:nvSpPr>
        <p:spPr>
          <a:xfrm>
            <a:off x="601050" y="2292122"/>
            <a:ext cx="10119767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 fontAlgn="base"/>
            <a:r>
              <a:rPr lang="it-IT" b="1" dirty="0"/>
              <a:t>Attività di formazione del personale dipendente riguardanti le tecnologie previste dal Piano nazionale Impresa 4.0: </a:t>
            </a:r>
            <a:endParaRPr lang="it-IT" dirty="0"/>
          </a:p>
          <a:p>
            <a:pPr lvl="1" algn="just" fontAlgn="base"/>
            <a:r>
              <a:rPr lang="it-IT" dirty="0"/>
              <a:t>• big data e analisi dei dati; </a:t>
            </a:r>
          </a:p>
          <a:p>
            <a:pPr lvl="1" algn="just" fontAlgn="base"/>
            <a:r>
              <a:rPr lang="it-IT" dirty="0"/>
              <a:t>• cloud e </a:t>
            </a:r>
            <a:r>
              <a:rPr lang="it-IT" dirty="0" err="1"/>
              <a:t>fog</a:t>
            </a:r>
            <a:r>
              <a:rPr lang="it-IT" dirty="0"/>
              <a:t> computing; </a:t>
            </a:r>
          </a:p>
          <a:p>
            <a:pPr lvl="1" algn="just" fontAlgn="base"/>
            <a:r>
              <a:rPr lang="it-IT" dirty="0"/>
              <a:t>• cyber security; </a:t>
            </a:r>
          </a:p>
          <a:p>
            <a:pPr lvl="1" algn="just" fontAlgn="base"/>
            <a:r>
              <a:rPr lang="it-IT" dirty="0"/>
              <a:t>• sistemi cyber-fisici; </a:t>
            </a:r>
          </a:p>
          <a:p>
            <a:pPr lvl="1" algn="just" fontAlgn="base"/>
            <a:r>
              <a:rPr lang="it-IT" dirty="0"/>
              <a:t>• prototipazione rapida; </a:t>
            </a:r>
          </a:p>
          <a:p>
            <a:pPr lvl="1" algn="just" fontAlgn="base"/>
            <a:r>
              <a:rPr lang="it-IT" dirty="0"/>
              <a:t>• sistemi di visualizzazione e realtà aumentata; </a:t>
            </a:r>
          </a:p>
          <a:p>
            <a:pPr lvl="1" algn="just" fontAlgn="base"/>
            <a:r>
              <a:rPr lang="it-IT" dirty="0"/>
              <a:t>• robotica avanzata e collaborativa; </a:t>
            </a:r>
          </a:p>
          <a:p>
            <a:pPr lvl="1" algn="just" fontAlgn="base"/>
            <a:r>
              <a:rPr lang="it-IT" dirty="0"/>
              <a:t>• interfaccia uomo macchina; </a:t>
            </a:r>
          </a:p>
          <a:p>
            <a:pPr lvl="1" algn="just" fontAlgn="base"/>
            <a:r>
              <a:rPr lang="it-IT" dirty="0"/>
              <a:t>• manifattura additiva; </a:t>
            </a:r>
          </a:p>
          <a:p>
            <a:pPr lvl="1" algn="just" fontAlgn="base"/>
            <a:r>
              <a:rPr lang="it-IT" dirty="0"/>
              <a:t>• internet delle cose e delle macchine </a:t>
            </a:r>
          </a:p>
          <a:p>
            <a:pPr lvl="1" algn="just" fontAlgn="base"/>
            <a:r>
              <a:rPr lang="it-IT" dirty="0"/>
              <a:t>• </a:t>
            </a:r>
            <a:r>
              <a:rPr lang="it-IT" b="1" dirty="0"/>
              <a:t>integrazione digitale dei processi aziendali</a:t>
            </a:r>
            <a:r>
              <a:rPr lang="it-IT" dirty="0"/>
              <a:t>.</a:t>
            </a:r>
            <a:r>
              <a:rPr lang="it-IT" b="1" dirty="0"/>
              <a:t> </a:t>
            </a:r>
            <a:r>
              <a:rPr kumimoji="0" lang="it-IT" b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Bonus Formazione 4.0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</p:spTree>
    <p:extLst>
      <p:ext uri="{BB962C8B-B14F-4D97-AF65-F5344CB8AC3E}">
        <p14:creationId xmlns:p14="http://schemas.microsoft.com/office/powerpoint/2010/main" val="1622438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21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50" y="1280472"/>
            <a:ext cx="994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Credito d’Imposta Formazione 4.0: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it-IT" b="1" dirty="0">
                <a:solidFill>
                  <a:srgbClr val="FF0000"/>
                </a:solidFill>
              </a:rPr>
              <a:t>Di cosa si tratta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03E5F84-D79C-4E36-A29D-68C2D6453A0A}"/>
              </a:ext>
            </a:extLst>
          </p:cNvPr>
          <p:cNvSpPr txBox="1"/>
          <p:nvPr/>
        </p:nvSpPr>
        <p:spPr>
          <a:xfrm>
            <a:off x="601050" y="2292122"/>
            <a:ext cx="1011976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 fontAlgn="base"/>
            <a:r>
              <a:rPr lang="it-IT" b="1" dirty="0"/>
              <a:t>Credito automatico: </a:t>
            </a:r>
            <a:r>
              <a:rPr lang="it-IT" dirty="0"/>
              <a:t>è un incentivo che non richiede l’approvazione di commissioni di valutazione, ne tempi di delibera, o attesa di erogazione contributi</a:t>
            </a:r>
          </a:p>
          <a:p>
            <a:pPr lvl="0" algn="just" fontAlgn="base"/>
            <a:r>
              <a:rPr lang="it-IT" b="1" dirty="0"/>
              <a:t>Come si fruisce: </a:t>
            </a:r>
            <a:r>
              <a:rPr lang="it-IT" dirty="0"/>
              <a:t>F24, è possibile compensare le imposte che si pagano in F24 come Iva, contributi dipendenti, </a:t>
            </a:r>
            <a:r>
              <a:rPr lang="it-IT" dirty="0" err="1"/>
              <a:t>etc</a:t>
            </a:r>
            <a:endParaRPr lang="it-IT" dirty="0"/>
          </a:p>
          <a:p>
            <a:pPr lvl="0" algn="just" fontAlgn="base"/>
            <a:r>
              <a:rPr lang="it-IT" b="1" dirty="0" err="1"/>
              <a:t>Qual’è</a:t>
            </a:r>
            <a:r>
              <a:rPr lang="it-IT" b="1" dirty="0"/>
              <a:t> l’iter di utilizzo: </a:t>
            </a:r>
            <a:r>
              <a:rPr lang="it-IT" dirty="0"/>
              <a:t>a fine anno si effettua la rendicontazione dei costi sostenuti, si determina il beneficio fiscale e si va in compensazione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Bonus Formazione 4.0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C1A6A72-7A5B-4FBE-921A-7C599E0084CD}"/>
              </a:ext>
            </a:extLst>
          </p:cNvPr>
          <p:cNvSpPr txBox="1"/>
          <p:nvPr/>
        </p:nvSpPr>
        <p:spPr>
          <a:xfrm>
            <a:off x="601050" y="4131896"/>
            <a:ext cx="994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srgbClr val="FF0000"/>
                </a:solidFill>
              </a:rPr>
              <a:t>i benefici</a:t>
            </a:r>
            <a:r>
              <a:rPr lang="it-IT" b="1" dirty="0">
                <a:solidFill>
                  <a:prstClr val="black"/>
                </a:solidFill>
              </a:rPr>
              <a:t>: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algn="just"/>
            <a:r>
              <a:rPr lang="it-IT" b="1" dirty="0"/>
              <a:t>Il credito d’imposta ha molteplici effetti positivi, anche finanziari</a:t>
            </a:r>
            <a:r>
              <a:rPr lang="it-IT" dirty="0"/>
              <a:t>: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45DAC8-7875-4D64-983A-227049AAA20D}"/>
              </a:ext>
            </a:extLst>
          </p:cNvPr>
          <p:cNvSpPr txBox="1"/>
          <p:nvPr/>
        </p:nvSpPr>
        <p:spPr>
          <a:xfrm>
            <a:off x="601050" y="5143546"/>
            <a:ext cx="10119767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dirty="0"/>
              <a:t>Miglioramento di </a:t>
            </a:r>
            <a:r>
              <a:rPr lang="it-IT" b="1" dirty="0"/>
              <a:t>MOL , Utile d’esercizio e Patrimonio Netto:</a:t>
            </a:r>
            <a:r>
              <a:rPr lang="it-IT" dirty="0"/>
              <a:t> è un contributo in conto esercizio non imponibile  che si rileva per competenza =&gt; </a:t>
            </a:r>
            <a:r>
              <a:rPr lang="it-IT" b="1" dirty="0"/>
              <a:t>migliora il RATING BANCARIO</a:t>
            </a:r>
          </a:p>
          <a:p>
            <a:pPr marL="285750" indent="-285750" algn="just">
              <a:buFontTx/>
              <a:buChar char="-"/>
            </a:pPr>
            <a:endParaRPr lang="it-IT" b="1" dirty="0"/>
          </a:p>
          <a:p>
            <a:pPr marL="285750" indent="-285750" algn="just">
              <a:buFontTx/>
              <a:buChar char="-"/>
            </a:pPr>
            <a:r>
              <a:rPr lang="it-IT" dirty="0"/>
              <a:t>Miglioramento della </a:t>
            </a:r>
            <a:r>
              <a:rPr lang="it-IT" b="1" dirty="0"/>
              <a:t>liquidità:</a:t>
            </a:r>
            <a:r>
              <a:rPr lang="it-IT" dirty="0"/>
              <a:t> il credito è cassa, finanziata a tasso zero.</a:t>
            </a:r>
          </a:p>
          <a:p>
            <a:pPr marL="285750" lvl="0" indent="-285750" fontAlgn="base">
              <a:buFontTx/>
              <a:buChar char="-"/>
            </a:pP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768376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22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50" y="1280472"/>
            <a:ext cx="994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Credito d’Imposta Formazione 4.0: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it-IT" b="1" dirty="0">
                <a:solidFill>
                  <a:prstClr val="black"/>
                </a:solidFill>
              </a:rPr>
              <a:t>A chi si rivolge: </a:t>
            </a:r>
            <a:r>
              <a:rPr lang="it-IT" dirty="0">
                <a:solidFill>
                  <a:prstClr val="black"/>
                </a:solidFill>
              </a:rPr>
              <a:t>tutte le imprese</a:t>
            </a:r>
            <a:r>
              <a:rPr lang="it-IT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03E5F84-D79C-4E36-A29D-68C2D6453A0A}"/>
              </a:ext>
            </a:extLst>
          </p:cNvPr>
          <p:cNvSpPr txBox="1"/>
          <p:nvPr/>
        </p:nvSpPr>
        <p:spPr>
          <a:xfrm>
            <a:off x="601050" y="2292122"/>
            <a:ext cx="10119767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 fontAlgn="base"/>
            <a:r>
              <a:rPr lang="it-IT" b="1" dirty="0"/>
              <a:t>Requisiti specifici: </a:t>
            </a:r>
          </a:p>
          <a:p>
            <a:pPr lvl="0" algn="just" fontAlgn="base"/>
            <a:endParaRPr lang="it-IT" b="1" dirty="0"/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it-IT" b="1" dirty="0"/>
              <a:t>piano formativo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it-IT" b="1" dirty="0"/>
              <a:t>calendario didattico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it-IT" b="1" dirty="0"/>
              <a:t>Registri firmati da docente e allievi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it-IT" b="1" dirty="0" err="1"/>
              <a:t>Lul</a:t>
            </a:r>
            <a:r>
              <a:rPr lang="it-IT" b="1" dirty="0"/>
              <a:t> allineati con i registri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it-IT" b="1" dirty="0"/>
              <a:t>Rendicontazione puntuale dei costi e verifica delle registrazioni contabili 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it-IT" b="1" dirty="0"/>
              <a:t>Comunicazione al MISE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it-IT" b="1" dirty="0"/>
              <a:t>Certificazione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it-IT" b="1" dirty="0"/>
              <a:t>Dal 2020 cade l’obbligo </a:t>
            </a:r>
            <a:r>
              <a:rPr lang="it-IT" dirty="0"/>
              <a:t>di disciplinare espressamente lo svolgimento delle attività di formazione in </a:t>
            </a:r>
            <a:r>
              <a:rPr lang="it-IT" b="1" dirty="0"/>
              <a:t>contratti collettivi </a:t>
            </a:r>
            <a:r>
              <a:rPr lang="it-IT" dirty="0"/>
              <a:t>aziendali o territoriali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endParaRPr lang="it-IT" b="1" dirty="0"/>
          </a:p>
          <a:p>
            <a:pPr lvl="0" algn="just" fontAlgn="base"/>
            <a:endParaRPr lang="it-IT" b="1" dirty="0"/>
          </a:p>
          <a:p>
            <a:pPr lvl="0" algn="just" fontAlgn="base"/>
            <a:r>
              <a:rPr lang="it-IT" b="1" dirty="0">
                <a:solidFill>
                  <a:srgbClr val="FF0000"/>
                </a:solidFill>
              </a:rPr>
              <a:t>NB: Non è necessario aver fatto investimenti 4.0 che hanno beneficiato di Iper o Super ammortamento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Bonus Formazione 4.0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  <p:pic>
        <p:nvPicPr>
          <p:cNvPr id="6146" name="Picture 2" descr="Segno Di Spunta: immagini, foto stock e grafica vettoriale ...">
            <a:extLst>
              <a:ext uri="{FF2B5EF4-FFF2-40B4-BE49-F238E27FC236}">
                <a16:creationId xmlns:a16="http://schemas.microsoft.com/office/drawing/2014/main" id="{8FE03209-96FD-4E69-A901-B214E3ECD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0"/>
          <a:stretch/>
        </p:blipFill>
        <p:spPr bwMode="auto">
          <a:xfrm>
            <a:off x="8247052" y="1591883"/>
            <a:ext cx="2057400" cy="19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768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23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50" y="1280472"/>
            <a:ext cx="9940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Credito d’Imposta Formazione 4.0: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it-IT" b="1" dirty="0"/>
              <a:t>Chi può erogare la formazione? 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03E5F84-D79C-4E36-A29D-68C2D6453A0A}"/>
              </a:ext>
            </a:extLst>
          </p:cNvPr>
          <p:cNvSpPr txBox="1"/>
          <p:nvPr/>
        </p:nvSpPr>
        <p:spPr>
          <a:xfrm>
            <a:off x="601050" y="2292122"/>
            <a:ext cx="10119767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 fontAlgn="base"/>
            <a:r>
              <a:rPr lang="it-IT" b="1" dirty="0"/>
              <a:t>Docenti:</a:t>
            </a:r>
          </a:p>
          <a:p>
            <a:pPr lvl="0" algn="just" fontAlgn="base"/>
            <a:endParaRPr lang="it-IT" b="1" dirty="0"/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it-IT" b="1" dirty="0"/>
              <a:t>Interni </a:t>
            </a:r>
            <a:r>
              <a:rPr lang="it-IT" b="1" dirty="0">
                <a:sym typeface="Wingdings" panose="05000000000000000000" pitchFamily="2" charset="2"/>
              </a:rPr>
              <a:t> </a:t>
            </a:r>
            <a:r>
              <a:rPr lang="it-IT" dirty="0">
                <a:sym typeface="Wingdings" panose="05000000000000000000" pitchFamily="2" charset="2"/>
              </a:rPr>
              <a:t>comprovare le competenze con un CV adeguato</a:t>
            </a:r>
            <a:endParaRPr lang="it-IT" dirty="0"/>
          </a:p>
          <a:p>
            <a:pPr marL="342900" lvl="0" indent="-342900" algn="just" fontAlgn="base">
              <a:buFont typeface="+mj-lt"/>
              <a:buAutoNum type="arabicPeriod"/>
            </a:pPr>
            <a:endParaRPr lang="it-IT" b="1" dirty="0"/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it-IT" b="1" dirty="0"/>
              <a:t>Esterni: 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it-IT" dirty="0"/>
              <a:t>Soggetti accreditati per lo svolgimento di attività di formazione finanziata presso la regione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it-IT" dirty="0"/>
              <a:t>Università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it-IT" dirty="0"/>
              <a:t>Soggetti accreditati presso i fondi interprofessionali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it-IT" dirty="0"/>
              <a:t>Soggetti in possesso della certificazione di qualità in base alla norma UNI EN ISO 9001:2000 settore EA37</a:t>
            </a:r>
          </a:p>
          <a:p>
            <a:pPr marL="285750" lvl="1" indent="-285750" fontAlgn="base">
              <a:buFont typeface="Wingdings" panose="05000000000000000000" pitchFamily="2" charset="2"/>
              <a:buChar char="ü"/>
            </a:pPr>
            <a:endParaRPr lang="it-IT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Bonus Formazione 4.0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D1119544-1C00-48E6-86D3-76D047EBEEC1}"/>
              </a:ext>
            </a:extLst>
          </p:cNvPr>
          <p:cNvSpPr/>
          <p:nvPr/>
        </p:nvSpPr>
        <p:spPr>
          <a:xfrm rot="1285035">
            <a:off x="7538745" y="1560312"/>
            <a:ext cx="2370336" cy="61720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CHI</a:t>
            </a:r>
          </a:p>
        </p:txBody>
      </p:sp>
    </p:spTree>
    <p:extLst>
      <p:ext uri="{BB962C8B-B14F-4D97-AF65-F5344CB8AC3E}">
        <p14:creationId xmlns:p14="http://schemas.microsoft.com/office/powerpoint/2010/main" val="1050984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24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50" y="1280472"/>
            <a:ext cx="994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Credito d’Imposta Formazione 4.0: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it-IT" b="1" dirty="0">
                <a:solidFill>
                  <a:prstClr val="black"/>
                </a:solidFill>
              </a:rPr>
              <a:t>Modalità di erogazione in digitale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03E5F84-D79C-4E36-A29D-68C2D6453A0A}"/>
              </a:ext>
            </a:extLst>
          </p:cNvPr>
          <p:cNvSpPr txBox="1"/>
          <p:nvPr/>
        </p:nvSpPr>
        <p:spPr>
          <a:xfrm>
            <a:off x="601050" y="2292122"/>
            <a:ext cx="10119767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 fontAlgn="base"/>
            <a:r>
              <a:rPr lang="it-IT" b="1" dirty="0"/>
              <a:t>E-learning:</a:t>
            </a:r>
          </a:p>
          <a:p>
            <a:pPr lvl="0" algn="just" fontAlgn="base"/>
            <a:endParaRPr lang="it-IT" dirty="0"/>
          </a:p>
          <a:p>
            <a:pPr lvl="0" algn="just" fontAlgn="base"/>
            <a:r>
              <a:rPr lang="it-IT" i="1" dirty="0"/>
              <a:t>«“e-learning” e “streaming” imponga alle imprese l’onere di adottare strumenti di controllo idonei ad assicurare, con un sufficiente grado di certezza, l’effettiva e continua partecipazione del personale impegnato nelle attività formative». </a:t>
            </a:r>
          </a:p>
          <a:p>
            <a:pPr lvl="0" algn="just" fontAlgn="base"/>
            <a:endParaRPr lang="it-IT" i="1" dirty="0"/>
          </a:p>
          <a:p>
            <a:pPr lvl="0" algn="just" fontAlgn="base"/>
            <a:r>
              <a:rPr lang="it-IT" dirty="0"/>
              <a:t>Caratteristiche tecniche: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it-IT" b="1" dirty="0"/>
              <a:t>interattività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it-IT" b="1" dirty="0"/>
              <a:t>prevedere specifici momenti di verifica</a:t>
            </a:r>
            <a:r>
              <a:rPr lang="it-IT" dirty="0"/>
              <a:t>: quesiti a intervalli di tempo irregolari a risposta multipla (set di domande non minore di tre) - quattro momenti di verifica per ogni ora di corso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it-IT" b="1" dirty="0"/>
              <a:t>Soltanto una volta fornita la risposta corretta, la fruizione del corso potrà continuare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Bonus Formazione 4.0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C408ECB-CD4B-4CB0-AEBF-AF621DB69F5E}"/>
              </a:ext>
            </a:extLst>
          </p:cNvPr>
          <p:cNvSpPr/>
          <p:nvPr/>
        </p:nvSpPr>
        <p:spPr>
          <a:xfrm rot="1285035">
            <a:off x="7538745" y="1560312"/>
            <a:ext cx="2370336" cy="61720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COME</a:t>
            </a:r>
          </a:p>
        </p:txBody>
      </p:sp>
    </p:spTree>
    <p:extLst>
      <p:ext uri="{BB962C8B-B14F-4D97-AF65-F5344CB8AC3E}">
        <p14:creationId xmlns:p14="http://schemas.microsoft.com/office/powerpoint/2010/main" val="3454258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25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50" y="1280472"/>
            <a:ext cx="994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Credito d’Imposta Formazione 4.0: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it-IT" b="1" dirty="0">
                <a:solidFill>
                  <a:prstClr val="black"/>
                </a:solidFill>
              </a:rPr>
              <a:t>Costi rendicontabili: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03E5F84-D79C-4E36-A29D-68C2D6453A0A}"/>
              </a:ext>
            </a:extLst>
          </p:cNvPr>
          <p:cNvSpPr txBox="1"/>
          <p:nvPr/>
        </p:nvSpPr>
        <p:spPr>
          <a:xfrm>
            <a:off x="601050" y="2292122"/>
            <a:ext cx="10119767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just" fontAlgn="base">
              <a:buFont typeface="+mj-lt"/>
              <a:buAutoNum type="arabicPeriod"/>
            </a:pPr>
            <a:r>
              <a:rPr lang="it-IT" b="1" dirty="0"/>
              <a:t>Costo Orario del personale discente: </a:t>
            </a:r>
            <a:r>
              <a:rPr lang="it-IT" dirty="0"/>
              <a:t>costo complessivo annuo delle ore lavorate diviso per le ore effettive</a:t>
            </a:r>
            <a:r>
              <a:rPr lang="it-IT" b="1" dirty="0"/>
              <a:t>. 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it-IT" b="1" dirty="0"/>
              <a:t>Costo Orario del personale docente: </a:t>
            </a:r>
            <a:r>
              <a:rPr lang="it-IT" dirty="0"/>
              <a:t>Sono ammissibili anche le spese relative al personale dipendente ordinariamente occupato e che partecipi in veste di docente o tutor alle attività di formazione ammissibili, nel limite del 30% della retribuzione complessiva annua spettante. </a:t>
            </a:r>
            <a:endParaRPr lang="it-IT" b="1" dirty="0"/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it-IT" b="1" dirty="0"/>
              <a:t>Docenti Esterni: </a:t>
            </a:r>
            <a:r>
              <a:rPr lang="it-IT" dirty="0"/>
              <a:t>non ammessi tra i costi. </a:t>
            </a: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it-IT" dirty="0"/>
              <a:t>Sono riconosciuti fino a </a:t>
            </a:r>
            <a:r>
              <a:rPr lang="it-IT" b="1" dirty="0"/>
              <a:t>5000 €</a:t>
            </a:r>
            <a:r>
              <a:rPr lang="it-IT" dirty="0"/>
              <a:t> per la certificazione contabile OBBLIATORIA (per chi non ha già l’obbligo di un revisore dei conti o di un organo di controllo come il collegio dei sindaci).</a:t>
            </a:r>
          </a:p>
          <a:p>
            <a:pPr lvl="0" algn="just" fontAlgn="base"/>
            <a:endParaRPr lang="it-IT" b="1" dirty="0"/>
          </a:p>
          <a:p>
            <a:pPr marL="0" lvl="1" fontAlgn="base"/>
            <a:endParaRPr lang="it-IT" i="1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Bonus Formazione 4.0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DF30453-A583-449C-9C20-B5A5155AD51B}"/>
              </a:ext>
            </a:extLst>
          </p:cNvPr>
          <p:cNvSpPr/>
          <p:nvPr/>
        </p:nvSpPr>
        <p:spPr>
          <a:xfrm rot="1285035">
            <a:off x="7538745" y="1560312"/>
            <a:ext cx="2370336" cy="61720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COSA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289D9A9-98D1-435D-B119-0CCBC47874DB}"/>
              </a:ext>
            </a:extLst>
          </p:cNvPr>
          <p:cNvSpPr txBox="1"/>
          <p:nvPr/>
        </p:nvSpPr>
        <p:spPr>
          <a:xfrm>
            <a:off x="590364" y="4721678"/>
            <a:ext cx="1011976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prstClr val="black"/>
                </a:solidFill>
              </a:rPr>
              <a:t>Beneficio Fiscale: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In caso di </a:t>
            </a:r>
            <a:r>
              <a:rPr lang="it-IT" b="1" dirty="0"/>
              <a:t>piccole</a:t>
            </a:r>
            <a:r>
              <a:rPr lang="it-IT" dirty="0"/>
              <a:t> imprese, nella misura del </a:t>
            </a:r>
            <a:r>
              <a:rPr lang="it-IT" b="1" dirty="0"/>
              <a:t>50%</a:t>
            </a:r>
            <a:r>
              <a:rPr lang="it-IT" dirty="0"/>
              <a:t> delle spese ammissibili, entro 300 mila euro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Nel caso di </a:t>
            </a:r>
            <a:r>
              <a:rPr lang="it-IT" b="1" dirty="0"/>
              <a:t>medie</a:t>
            </a:r>
            <a:r>
              <a:rPr lang="it-IT" dirty="0"/>
              <a:t> imprese, nella misura del </a:t>
            </a:r>
            <a:r>
              <a:rPr lang="it-IT" b="1" dirty="0"/>
              <a:t>40%</a:t>
            </a:r>
            <a:r>
              <a:rPr lang="it-IT" dirty="0"/>
              <a:t> delle spese ammissibili, entro 250 mila euro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Nel caso di </a:t>
            </a:r>
            <a:r>
              <a:rPr lang="it-IT" b="1" dirty="0"/>
              <a:t>grandi</a:t>
            </a:r>
            <a:r>
              <a:rPr lang="it-IT" dirty="0"/>
              <a:t> imprese, nella misura del </a:t>
            </a:r>
            <a:r>
              <a:rPr lang="it-IT" b="1" dirty="0"/>
              <a:t>30%</a:t>
            </a:r>
            <a:r>
              <a:rPr lang="it-IT" dirty="0"/>
              <a:t> delle spese ammissibili, entro 250 mila euro</a:t>
            </a:r>
          </a:p>
          <a:p>
            <a:r>
              <a:rPr lang="it-IT" dirty="0"/>
              <a:t>NB: Il bonus sale fino al </a:t>
            </a:r>
            <a:r>
              <a:rPr lang="it-IT" b="1" dirty="0"/>
              <a:t>60%</a:t>
            </a:r>
            <a:r>
              <a:rPr lang="it-IT" dirty="0"/>
              <a:t> se i destinatari delle attività formative rientrano nelle categorie dei </a:t>
            </a:r>
            <a:r>
              <a:rPr lang="it-IT" b="1" dirty="0"/>
              <a:t>lavoratori dipendenti svantaggiati o ultra svantaggiati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037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26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50" y="1280472"/>
            <a:ext cx="994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Credito d’Imposta Formazione 4.0: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it-IT" b="1" dirty="0">
                <a:solidFill>
                  <a:prstClr val="black"/>
                </a:solidFill>
              </a:rPr>
              <a:t>Attività finanziate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03E5F84-D79C-4E36-A29D-68C2D6453A0A}"/>
              </a:ext>
            </a:extLst>
          </p:cNvPr>
          <p:cNvSpPr txBox="1"/>
          <p:nvPr/>
        </p:nvSpPr>
        <p:spPr>
          <a:xfrm>
            <a:off x="601050" y="2292122"/>
            <a:ext cx="10119767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 fontAlgn="base"/>
            <a:r>
              <a:rPr lang="it-IT" b="1" dirty="0"/>
              <a:t>Chi può seguire la formazione? </a:t>
            </a:r>
            <a:r>
              <a:rPr lang="it-IT" dirty="0"/>
              <a:t>La formazione può essere estesa a tutti i dipendenti, non ci sono aree aziendali escluse</a:t>
            </a:r>
          </a:p>
          <a:p>
            <a:pPr lvl="0" algn="just" fontAlgn="base"/>
            <a:endParaRPr kumimoji="0" lang="it-IT" b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just" fontAlgn="base"/>
            <a:r>
              <a:rPr lang="it-IT" b="1" dirty="0"/>
              <a:t>Finalità della formazione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Bonus Formazione 4.0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66B9416-2B32-4F2F-A1C6-BB7567532B2C}"/>
              </a:ext>
            </a:extLst>
          </p:cNvPr>
          <p:cNvSpPr/>
          <p:nvPr/>
        </p:nvSpPr>
        <p:spPr>
          <a:xfrm>
            <a:off x="3774794" y="3238746"/>
            <a:ext cx="5168628" cy="2847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Livelli formativi:</a:t>
            </a:r>
          </a:p>
          <a:p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Formare per realizzare nuovi prodotti/processi con le tecnologie più evolute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Formare per utilizzare soluzioni più moderne che si introducono in azienda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8076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27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50" y="1280472"/>
            <a:ext cx="994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Credito d’Imposta Formazione 4.0: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it-IT" b="1" dirty="0">
                <a:solidFill>
                  <a:prstClr val="black"/>
                </a:solidFill>
              </a:rPr>
              <a:t>Attività finanziate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03E5F84-D79C-4E36-A29D-68C2D6453A0A}"/>
              </a:ext>
            </a:extLst>
          </p:cNvPr>
          <p:cNvSpPr txBox="1"/>
          <p:nvPr/>
        </p:nvSpPr>
        <p:spPr>
          <a:xfrm>
            <a:off x="601050" y="2292122"/>
            <a:ext cx="10119767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 fontAlgn="base"/>
            <a:r>
              <a:rPr lang="it-IT" b="1" dirty="0"/>
              <a:t>Finalità della formazione - </a:t>
            </a:r>
            <a:r>
              <a:rPr lang="it-IT" b="1" dirty="0">
                <a:solidFill>
                  <a:srgbClr val="FF0000"/>
                </a:solidFill>
              </a:rPr>
              <a:t>esempi</a:t>
            </a:r>
            <a:r>
              <a:rPr lang="it-IT" b="1" dirty="0"/>
              <a:t>: 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r>
              <a:rPr lang="it-IT" dirty="0"/>
              <a:t>Formare forza commerciale su nuove tecnologie di business intelligence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r>
              <a:rPr lang="it-IT" dirty="0"/>
              <a:t>Formare i tecnici e gli operatori di produzione all’uso di nuove tecnologie di automazione robotizzate evolute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r>
              <a:rPr lang="it-IT" dirty="0"/>
              <a:t>Formare l’area R&amp;S all’uso di tecnologie di stampa 3d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r>
              <a:rPr lang="it-IT" dirty="0"/>
              <a:t>Formare il personale dell’area </a:t>
            </a:r>
            <a:r>
              <a:rPr lang="it-IT" dirty="0" err="1"/>
              <a:t>controlling</a:t>
            </a:r>
            <a:r>
              <a:rPr lang="it-IT" dirty="0"/>
              <a:t> all’analisi dei dati ed all’uso dei big data e dei </a:t>
            </a:r>
            <a:r>
              <a:rPr lang="it-IT" dirty="0" err="1"/>
              <a:t>sw</a:t>
            </a:r>
            <a:r>
              <a:rPr lang="it-IT" dirty="0"/>
              <a:t> che li elaborano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r>
              <a:rPr lang="it-IT" dirty="0"/>
              <a:t>Formare il personale di vendita all’uso di tecnologie di realtà aumentata per migliorare la customer </a:t>
            </a:r>
            <a:r>
              <a:rPr lang="it-IT" dirty="0" err="1"/>
              <a:t>experience</a:t>
            </a:r>
            <a:endParaRPr lang="it-IT" dirty="0"/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r>
              <a:rPr lang="it-IT" dirty="0"/>
              <a:t>Formare il personale di progettazione sulle nuove tecnologie di programmazione dei robot e delle interfacce uomo macchina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r>
              <a:rPr lang="it-IT" dirty="0"/>
              <a:t>Formare personale di officina all’uso di soluzioni 4.0 (IOT)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Bonus Formazione 4.0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</p:spTree>
    <p:extLst>
      <p:ext uri="{BB962C8B-B14F-4D97-AF65-F5344CB8AC3E}">
        <p14:creationId xmlns:p14="http://schemas.microsoft.com/office/powerpoint/2010/main" val="54905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28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50" y="1280472"/>
            <a:ext cx="994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Credito d’Imposta Formazione 4.0: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it-IT" b="1" dirty="0">
                <a:solidFill>
                  <a:prstClr val="black"/>
                </a:solidFill>
              </a:rPr>
              <a:t>Attività finanziate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03E5F84-D79C-4E36-A29D-68C2D6453A0A}"/>
              </a:ext>
            </a:extLst>
          </p:cNvPr>
          <p:cNvSpPr txBox="1"/>
          <p:nvPr/>
        </p:nvSpPr>
        <p:spPr>
          <a:xfrm>
            <a:off x="601050" y="2292122"/>
            <a:ext cx="10119767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 fontAlgn="base"/>
            <a:r>
              <a:rPr lang="it-IT" b="1" dirty="0"/>
              <a:t>Finalità della formazione: </a:t>
            </a:r>
          </a:p>
          <a:p>
            <a:pPr lvl="0" algn="just" fontAlgn="base"/>
            <a:endParaRPr lang="it-IT" b="1" dirty="0"/>
          </a:p>
          <a:p>
            <a:pPr lvl="0" algn="just" fontAlgn="base"/>
            <a:r>
              <a:rPr lang="it-IT" b="1" dirty="0"/>
              <a:t>integrazione digitale dei processi aziendali - </a:t>
            </a:r>
            <a:r>
              <a:rPr lang="it-IT" b="1" dirty="0">
                <a:solidFill>
                  <a:srgbClr val="FF0000"/>
                </a:solidFill>
              </a:rPr>
              <a:t>esempi</a:t>
            </a:r>
            <a:r>
              <a:rPr lang="it-IT" b="1" dirty="0"/>
              <a:t>:</a:t>
            </a:r>
          </a:p>
          <a:p>
            <a:pPr lvl="0" algn="just" fontAlgn="base"/>
            <a:endParaRPr lang="it-IT" b="1" dirty="0"/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r>
              <a:rPr lang="it-IT" dirty="0"/>
              <a:t>Formazione sulla introduzione di un nuovo </a:t>
            </a:r>
            <a:r>
              <a:rPr lang="it-IT" dirty="0" err="1"/>
              <a:t>sw</a:t>
            </a:r>
            <a:r>
              <a:rPr lang="it-IT" dirty="0"/>
              <a:t> che sostituisce anche parzialmente modalità di gestione cartacea o a basso livello di informatizzazione (es: </a:t>
            </a:r>
            <a:r>
              <a:rPr lang="it-IT" dirty="0" err="1"/>
              <a:t>excel</a:t>
            </a:r>
            <a:r>
              <a:rPr lang="it-IT" dirty="0"/>
              <a:t>)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r>
              <a:rPr lang="it-IT" dirty="0"/>
              <a:t>Formazione sulla integrazione di </a:t>
            </a:r>
            <a:r>
              <a:rPr lang="it-IT" dirty="0" err="1"/>
              <a:t>sw</a:t>
            </a:r>
            <a:r>
              <a:rPr lang="it-IT" dirty="0"/>
              <a:t> non collegati tra loro (</a:t>
            </a:r>
            <a:r>
              <a:rPr lang="it-IT" dirty="0" err="1"/>
              <a:t>sistem</a:t>
            </a:r>
            <a:r>
              <a:rPr lang="it-IT" dirty="0"/>
              <a:t> </a:t>
            </a:r>
            <a:r>
              <a:rPr lang="it-IT" dirty="0" err="1"/>
              <a:t>integration</a:t>
            </a:r>
            <a:r>
              <a:rPr lang="it-IT" dirty="0"/>
              <a:t>) per generare report e dati prima non aggregabili o correlabili in modo automatico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r>
              <a:rPr lang="it-IT" dirty="0"/>
              <a:t>Formazione sullo sviluppo o utilizzo di soluzioni che digitalizzino processi non informatici, ad esempio un app che gestisca il post vendita o i reclami in sostituzione di un centralino telefonico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r>
              <a:rPr lang="it-IT" dirty="0"/>
              <a:t>…..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Bonus Formazione 4.0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</p:spTree>
    <p:extLst>
      <p:ext uri="{BB962C8B-B14F-4D97-AF65-F5344CB8AC3E}">
        <p14:creationId xmlns:p14="http://schemas.microsoft.com/office/powerpoint/2010/main" val="469663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29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50" y="1280472"/>
            <a:ext cx="994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Credito d’Imposta Formazione 4.0: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it-IT" b="1" dirty="0">
                <a:solidFill>
                  <a:prstClr val="black"/>
                </a:solidFill>
              </a:rPr>
              <a:t>Sinergia con la formazione finanziata: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03E5F84-D79C-4E36-A29D-68C2D6453A0A}"/>
              </a:ext>
            </a:extLst>
          </p:cNvPr>
          <p:cNvSpPr txBox="1"/>
          <p:nvPr/>
        </p:nvSpPr>
        <p:spPr>
          <a:xfrm>
            <a:off x="601052" y="2292122"/>
            <a:ext cx="487355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just" fontAlgn="base"/>
            <a:r>
              <a:rPr lang="it-IT" b="1" dirty="0"/>
              <a:t>Formazione finanziata </a:t>
            </a:r>
            <a:endParaRPr lang="it-IT" b="1" dirty="0">
              <a:sym typeface="Wingdings" panose="05000000000000000000" pitchFamily="2" charset="2"/>
            </a:endParaRPr>
          </a:p>
          <a:p>
            <a:pPr lvl="0" algn="just" fontAlgn="base"/>
            <a:endParaRPr lang="it-IT" b="1" dirty="0">
              <a:sym typeface="Wingdings" panose="05000000000000000000" pitchFamily="2" charset="2"/>
            </a:endParaRP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it-IT" dirty="0"/>
              <a:t>sostiene il costo dei docenti esterni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it-IT" dirty="0"/>
              <a:t>È un bando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it-IT" dirty="0"/>
              <a:t>Non eroga contributi</a:t>
            </a:r>
          </a:p>
          <a:p>
            <a:pPr marL="342900" lvl="0" indent="-342900" algn="just" fontAlgn="base">
              <a:buFont typeface="+mj-lt"/>
              <a:buAutoNum type="arabicPeriod"/>
            </a:pPr>
            <a:endParaRPr lang="it-IT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Bonus Formazione 4.0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04F1BB7-928B-4A52-B142-614AC09F2516}"/>
              </a:ext>
            </a:extLst>
          </p:cNvPr>
          <p:cNvSpPr txBox="1"/>
          <p:nvPr/>
        </p:nvSpPr>
        <p:spPr>
          <a:xfrm>
            <a:off x="5883269" y="2292122"/>
            <a:ext cx="487355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just" fontAlgn="base"/>
            <a:r>
              <a:rPr lang="it-IT" b="1" dirty="0"/>
              <a:t>Credito formazione 4.0 </a:t>
            </a:r>
            <a:endParaRPr lang="it-IT" b="1" dirty="0">
              <a:sym typeface="Wingdings" panose="05000000000000000000" pitchFamily="2" charset="2"/>
            </a:endParaRPr>
          </a:p>
          <a:p>
            <a:pPr lvl="0" algn="just" fontAlgn="base"/>
            <a:endParaRPr lang="it-IT" b="1" dirty="0">
              <a:sym typeface="Wingdings" panose="05000000000000000000" pitchFamily="2" charset="2"/>
            </a:endParaRP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it-IT" dirty="0">
                <a:sym typeface="Wingdings" panose="05000000000000000000" pitchFamily="2" charset="2"/>
              </a:rPr>
              <a:t>sostiene il </a:t>
            </a:r>
            <a:r>
              <a:rPr lang="it-IT" dirty="0"/>
              <a:t>costo degli allievi (tempo improduttivo)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it-IT" dirty="0"/>
              <a:t>È un incentivo automatico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it-IT" dirty="0"/>
              <a:t>Crea liquidità</a:t>
            </a:r>
          </a:p>
          <a:p>
            <a:pPr marL="0" lvl="1" fontAlgn="base"/>
            <a:endParaRPr lang="it-IT" i="1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405A4EC-7BA0-4868-A02E-4C1ACD1D7C60}"/>
              </a:ext>
            </a:extLst>
          </p:cNvPr>
          <p:cNvSpPr txBox="1"/>
          <p:nvPr/>
        </p:nvSpPr>
        <p:spPr>
          <a:xfrm>
            <a:off x="575593" y="5321146"/>
            <a:ext cx="487355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just" fontAlgn="base"/>
            <a:r>
              <a:rPr lang="it-IT" dirty="0"/>
              <a:t>ES: Bando 1/2019 </a:t>
            </a:r>
            <a:r>
              <a:rPr lang="it-IT" dirty="0" err="1"/>
              <a:t>Fondimpresa</a:t>
            </a:r>
            <a:r>
              <a:rPr lang="it-IT" dirty="0"/>
              <a:t> – INNOVAZIONE digitale e/o tecnologica di prodotto e/o di processo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31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3</a:t>
            </a:fld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4272B91-B1A7-4728-BF59-2F44E276ECCF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Formazione  e continuità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1DE8AC4-3888-41DD-A0C9-1A75559DA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69" y="0"/>
            <a:ext cx="9580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9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30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50" y="1280472"/>
            <a:ext cx="994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Credito d’Imposta Formazione 4.0: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it-IT" b="1" dirty="0">
                <a:solidFill>
                  <a:prstClr val="black"/>
                </a:solidFill>
              </a:rPr>
              <a:t>Il corretto approccio per massimizzare il beneficio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03E5F84-D79C-4E36-A29D-68C2D6453A0A}"/>
              </a:ext>
            </a:extLst>
          </p:cNvPr>
          <p:cNvSpPr txBox="1"/>
          <p:nvPr/>
        </p:nvSpPr>
        <p:spPr>
          <a:xfrm>
            <a:off x="601050" y="2292122"/>
            <a:ext cx="11056519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it-IT" b="1" dirty="0"/>
              <a:t>Fase preparatoria:</a:t>
            </a:r>
          </a:p>
          <a:p>
            <a:pPr marL="800100" lvl="1" indent="-342900">
              <a:buFont typeface="+mj-lt"/>
              <a:buAutoNum type="alphaLcParenR"/>
            </a:pPr>
            <a:r>
              <a:rPr lang="it-IT" dirty="0"/>
              <a:t>preparare il programma (capitoli, lezioni…);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moduli di piccola dimensione</a:t>
            </a:r>
          </a:p>
          <a:p>
            <a:pPr marL="800100" lvl="1" indent="-342900">
              <a:buFont typeface="+mj-lt"/>
              <a:buAutoNum type="alphaLcParenR"/>
            </a:pPr>
            <a:r>
              <a:rPr lang="it-IT" dirty="0"/>
              <a:t>preparare il calendario formativo;</a:t>
            </a:r>
          </a:p>
          <a:p>
            <a:pPr marL="800100" lvl="1" indent="-342900">
              <a:buFont typeface="+mj-lt"/>
              <a:buAutoNum type="alphaLcParenR"/>
            </a:pPr>
            <a:r>
              <a:rPr lang="it-IT" dirty="0"/>
              <a:t>identificare le HR coinvolte in ogni lezione;</a:t>
            </a:r>
          </a:p>
          <a:p>
            <a:pPr marL="800100" lvl="1" indent="-342900">
              <a:buFont typeface="+mj-lt"/>
              <a:buAutoNum type="alphaLcParenR"/>
            </a:pPr>
            <a:r>
              <a:rPr lang="it-IT" dirty="0"/>
              <a:t>predisporre i registri;</a:t>
            </a:r>
          </a:p>
          <a:p>
            <a:pPr marL="800100" lvl="1" indent="-342900">
              <a:buFont typeface="+mj-lt"/>
              <a:buAutoNum type="alphaLcParenR"/>
            </a:pPr>
            <a:r>
              <a:rPr lang="it-IT" dirty="0"/>
              <a:t>fornire le istruzioni al consulente del lavoro;</a:t>
            </a:r>
          </a:p>
          <a:p>
            <a:pPr marL="800100" lvl="1" indent="-342900">
              <a:buFont typeface="+mj-lt"/>
              <a:buAutoNum type="alphaLcParenR"/>
            </a:pPr>
            <a:r>
              <a:rPr lang="it-IT" dirty="0"/>
              <a:t>[eventuale] istanza al MISE (se prevista da Circolare).</a:t>
            </a:r>
          </a:p>
          <a:p>
            <a:pPr lvl="0"/>
            <a:r>
              <a:rPr lang="it-IT" b="1" dirty="0"/>
              <a:t>Fase di controllo: </a:t>
            </a:r>
          </a:p>
          <a:p>
            <a:pPr lvl="1"/>
            <a:r>
              <a:rPr lang="it-IT" dirty="0"/>
              <a:t>Auditing mensile  (verifica progressiva compilazione dei registri rispetto alla stima delle ore pianificate e del beneficio atteso)</a:t>
            </a:r>
          </a:p>
          <a:p>
            <a:r>
              <a:rPr lang="it-IT" b="1" dirty="0"/>
              <a:t>Fase di rendicontazione</a:t>
            </a:r>
            <a:r>
              <a:rPr lang="it-IT" dirty="0"/>
              <a:t>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it-IT" dirty="0"/>
              <a:t>Rendicontazione finale </a:t>
            </a:r>
            <a:r>
              <a:rPr lang="it-IT" dirty="0">
                <a:sym typeface="Wingdings" panose="05000000000000000000" pitchFamily="2" charset="2"/>
              </a:rPr>
              <a:t> NB: </a:t>
            </a:r>
            <a:r>
              <a:rPr lang="it-IT" dirty="0"/>
              <a:t>attenzione ai corsi completati solo in parte</a:t>
            </a:r>
          </a:p>
          <a:p>
            <a:pPr marL="800100" lvl="1" indent="-342900">
              <a:buFont typeface="+mj-lt"/>
              <a:buAutoNum type="alphaLcParenR"/>
            </a:pPr>
            <a:r>
              <a:rPr lang="it-IT" dirty="0"/>
              <a:t>[entro il 31/12 se prevista da Circolare] Supporto alla redazione della “Contrattazione collettiva 2° livello”</a:t>
            </a:r>
          </a:p>
          <a:p>
            <a:pPr marL="800100" lvl="1" indent="-342900">
              <a:buFont typeface="+mj-lt"/>
              <a:buAutoNum type="alphaLcParenR"/>
            </a:pPr>
            <a:r>
              <a:rPr lang="it-IT" dirty="0"/>
              <a:t>Emissione degli attestati di partecipazione</a:t>
            </a:r>
          </a:p>
          <a:p>
            <a:pPr marL="800100" lvl="1" indent="-342900">
              <a:buFont typeface="+mj-lt"/>
              <a:buAutoNum type="alphaLcParenR"/>
            </a:pPr>
            <a:r>
              <a:rPr lang="it-IT" dirty="0"/>
              <a:t>Emissione </a:t>
            </a:r>
            <a:r>
              <a:rPr lang="it-IT" b="1" dirty="0"/>
              <a:t>Dossier finale </a:t>
            </a:r>
            <a:r>
              <a:rPr lang="it-IT" dirty="0"/>
              <a:t>(con certificazione contabile, raccolta dei documenti…)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Bonus Formazione 4.0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</p:spTree>
    <p:extLst>
      <p:ext uri="{BB962C8B-B14F-4D97-AF65-F5344CB8AC3E}">
        <p14:creationId xmlns:p14="http://schemas.microsoft.com/office/powerpoint/2010/main" val="1258762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>
            <a:extLst>
              <a:ext uri="{FF2B5EF4-FFF2-40B4-BE49-F238E27FC236}">
                <a16:creationId xmlns:a16="http://schemas.microsoft.com/office/drawing/2014/main" id="{4394F59B-718E-4134-86B0-1BAB390F2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92" y="2564391"/>
            <a:ext cx="7873008" cy="429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00D1A6B5-B5EA-4376-99DF-619216A53230}"/>
              </a:ext>
            </a:extLst>
          </p:cNvPr>
          <p:cNvGrpSpPr/>
          <p:nvPr/>
        </p:nvGrpSpPr>
        <p:grpSpPr>
          <a:xfrm>
            <a:off x="3424741" y="1896955"/>
            <a:ext cx="5327526" cy="3079088"/>
            <a:chOff x="3610304" y="2027896"/>
            <a:chExt cx="4956399" cy="2817205"/>
          </a:xfrm>
        </p:grpSpPr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1B305511-6A8B-4608-BAE6-360E4D9883D6}"/>
                </a:ext>
              </a:extLst>
            </p:cNvPr>
            <p:cNvCxnSpPr/>
            <p:nvPr/>
          </p:nvCxnSpPr>
          <p:spPr>
            <a:xfrm flipH="1">
              <a:off x="7734748" y="2027898"/>
              <a:ext cx="831955" cy="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DBF0DF78-8524-41BB-A5A4-F70D337398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63997" y="2027896"/>
              <a:ext cx="0" cy="831956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489FF1CB-8D98-4BF0-BAB7-3C66C1A813C1}"/>
                </a:ext>
              </a:extLst>
            </p:cNvPr>
            <p:cNvCxnSpPr/>
            <p:nvPr/>
          </p:nvCxnSpPr>
          <p:spPr>
            <a:xfrm flipH="1">
              <a:off x="3610304" y="4825467"/>
              <a:ext cx="831955" cy="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21C41B71-18C5-409B-8CB0-70671EE19C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6316" y="2027896"/>
              <a:ext cx="0" cy="831956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1931D0ED-9B14-47F1-89FE-4FA1F20FC8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5294" y="3998146"/>
              <a:ext cx="0" cy="831956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A89294BA-DACC-4CF1-823A-2819F1C180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61288" y="4013145"/>
              <a:ext cx="0" cy="831956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92E3ECF4-3212-47E1-B0AC-38946D9FCDC3}"/>
                </a:ext>
              </a:extLst>
            </p:cNvPr>
            <p:cNvCxnSpPr/>
            <p:nvPr/>
          </p:nvCxnSpPr>
          <p:spPr>
            <a:xfrm flipH="1">
              <a:off x="3610304" y="2027896"/>
              <a:ext cx="831955" cy="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65241049-9FEC-4BF3-A19C-AD3E29EEF500}"/>
                </a:ext>
              </a:extLst>
            </p:cNvPr>
            <p:cNvCxnSpPr/>
            <p:nvPr/>
          </p:nvCxnSpPr>
          <p:spPr>
            <a:xfrm flipH="1">
              <a:off x="7729333" y="4825467"/>
              <a:ext cx="831955" cy="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976A2F6-3C07-4319-A284-3AAAE83AF3C1}"/>
              </a:ext>
            </a:extLst>
          </p:cNvPr>
          <p:cNvSpPr txBox="1"/>
          <p:nvPr/>
        </p:nvSpPr>
        <p:spPr>
          <a:xfrm>
            <a:off x="3473060" y="2456274"/>
            <a:ext cx="5245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accent5"/>
                </a:solidFill>
              </a:rPr>
              <a:t>FORMAZIONE 4.0 ALL’INTERNO DEL QUADRO NORMATIVO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8E94782-EC05-4F00-96B2-2A9E69C7D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820115" cy="183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04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32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50" y="1280472"/>
            <a:ext cx="994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Sintesi del quadro normativo – time line delle normative: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Finanza agevolata e Innovazione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B8287A04-2153-4913-80E3-2FBC1582404D}"/>
              </a:ext>
            </a:extLst>
          </p:cNvPr>
          <p:cNvGrpSpPr/>
          <p:nvPr/>
        </p:nvGrpSpPr>
        <p:grpSpPr>
          <a:xfrm>
            <a:off x="435974" y="2518113"/>
            <a:ext cx="6629399" cy="2124436"/>
            <a:chOff x="539552" y="3140968"/>
            <a:chExt cx="8003506" cy="2124436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083F9066-368F-4B6E-8FDC-A9DEB418500B}"/>
                </a:ext>
              </a:extLst>
            </p:cNvPr>
            <p:cNvGrpSpPr/>
            <p:nvPr/>
          </p:nvGrpSpPr>
          <p:grpSpPr>
            <a:xfrm>
              <a:off x="539552" y="3212976"/>
              <a:ext cx="8003506" cy="2052428"/>
              <a:chOff x="827584" y="3212976"/>
              <a:chExt cx="8003506" cy="2052428"/>
            </a:xfrm>
          </p:grpSpPr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AF547882-FA67-4837-BBFC-3967B2EEC4CC}"/>
                  </a:ext>
                </a:extLst>
              </p:cNvPr>
              <p:cNvSpPr txBox="1"/>
              <p:nvPr/>
            </p:nvSpPr>
            <p:spPr>
              <a:xfrm rot="3041511">
                <a:off x="683568" y="3736777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/>
                  <a:t>Ideazione</a:t>
                </a:r>
              </a:p>
            </p:txBody>
          </p:sp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795E3FE4-8137-40E0-BBB8-04BF207D57B4}"/>
                  </a:ext>
                </a:extLst>
              </p:cNvPr>
              <p:cNvSpPr txBox="1"/>
              <p:nvPr/>
            </p:nvSpPr>
            <p:spPr>
              <a:xfrm rot="3041511">
                <a:off x="1265971" y="3736777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err="1"/>
                  <a:t>Concept</a:t>
                </a:r>
                <a:endParaRPr lang="it-IT" sz="1400" dirty="0"/>
              </a:p>
            </p:txBody>
          </p:sp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B480427B-614B-4296-BB8D-BE8A5FE8C0D0}"/>
                  </a:ext>
                </a:extLst>
              </p:cNvPr>
              <p:cNvSpPr txBox="1"/>
              <p:nvPr/>
            </p:nvSpPr>
            <p:spPr>
              <a:xfrm rot="3041511">
                <a:off x="1997392" y="3736777"/>
                <a:ext cx="10081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err="1"/>
                  <a:t>Def</a:t>
                </a:r>
                <a:r>
                  <a:rPr lang="it-IT" sz="1400" dirty="0"/>
                  <a:t>. Specifiche</a:t>
                </a:r>
              </a:p>
            </p:txBody>
          </p: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B7DFB5DA-5B28-4515-A53C-5D9451E0D5AD}"/>
                  </a:ext>
                </a:extLst>
              </p:cNvPr>
              <p:cNvSpPr txBox="1"/>
              <p:nvPr/>
            </p:nvSpPr>
            <p:spPr>
              <a:xfrm rot="3041511">
                <a:off x="2789480" y="3736777"/>
                <a:ext cx="10081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/>
                  <a:t>Studio</a:t>
                </a:r>
              </a:p>
              <a:p>
                <a:r>
                  <a:rPr lang="it-IT" sz="1400" dirty="0"/>
                  <a:t>Fattibilità</a:t>
                </a:r>
              </a:p>
            </p:txBody>
          </p:sp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F711D49A-BF47-4075-AACA-825C50112BEF}"/>
                  </a:ext>
                </a:extLst>
              </p:cNvPr>
              <p:cNvSpPr txBox="1"/>
              <p:nvPr/>
            </p:nvSpPr>
            <p:spPr>
              <a:xfrm rot="3041511">
                <a:off x="3568372" y="3736777"/>
                <a:ext cx="1080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err="1"/>
                  <a:t>Progettaz</a:t>
                </a:r>
                <a:r>
                  <a:rPr lang="it-IT" sz="1400" dirty="0"/>
                  <a:t>.</a:t>
                </a:r>
              </a:p>
              <a:p>
                <a:r>
                  <a:rPr lang="it-IT" sz="1400" dirty="0"/>
                  <a:t>preliminare</a:t>
                </a:r>
              </a:p>
            </p:txBody>
          </p: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1080429D-BFC4-4489-BC71-8731618BF9A1}"/>
                  </a:ext>
                </a:extLst>
              </p:cNvPr>
              <p:cNvSpPr txBox="1"/>
              <p:nvPr/>
            </p:nvSpPr>
            <p:spPr>
              <a:xfrm rot="3041511">
                <a:off x="4360460" y="3736777"/>
                <a:ext cx="1080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err="1"/>
                  <a:t>Progettaz</a:t>
                </a:r>
                <a:r>
                  <a:rPr lang="it-IT" sz="1400" dirty="0"/>
                  <a:t>.</a:t>
                </a:r>
              </a:p>
              <a:p>
                <a:r>
                  <a:rPr lang="it-IT" sz="1400" dirty="0"/>
                  <a:t>esecutiva</a:t>
                </a:r>
              </a:p>
            </p:txBody>
          </p:sp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B58E2E98-94AD-40EE-88BD-7BE23DB62B29}"/>
                  </a:ext>
                </a:extLst>
              </p:cNvPr>
              <p:cNvSpPr txBox="1"/>
              <p:nvPr/>
            </p:nvSpPr>
            <p:spPr>
              <a:xfrm rot="3041511">
                <a:off x="5085161" y="3962817"/>
                <a:ext cx="13859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err="1"/>
                  <a:t>Prototipazione</a:t>
                </a:r>
                <a:endParaRPr lang="it-IT" sz="1400" dirty="0"/>
              </a:p>
            </p:txBody>
          </p:sp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D2689152-5AE2-4C34-A50A-CB787ECC886D}"/>
                  </a:ext>
                </a:extLst>
              </p:cNvPr>
              <p:cNvSpPr txBox="1"/>
              <p:nvPr/>
            </p:nvSpPr>
            <p:spPr>
              <a:xfrm rot="3041511">
                <a:off x="5733233" y="3962817"/>
                <a:ext cx="13859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err="1"/>
                  <a:t>Testing</a:t>
                </a:r>
                <a:r>
                  <a:rPr lang="it-IT" sz="1400" dirty="0"/>
                  <a:t> </a:t>
                </a:r>
              </a:p>
            </p:txBody>
          </p:sp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D054CF5C-60E0-4B5D-AAA4-D174633695E1}"/>
                  </a:ext>
                </a:extLst>
              </p:cNvPr>
              <p:cNvSpPr txBox="1"/>
              <p:nvPr/>
            </p:nvSpPr>
            <p:spPr>
              <a:xfrm rot="3041511">
                <a:off x="6359146" y="4053891"/>
                <a:ext cx="18998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/>
                  <a:t>Revisione della progettazione</a:t>
                </a:r>
              </a:p>
            </p:txBody>
          </p:sp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083B8458-AF05-496F-81F5-8687D2F21A32}"/>
                  </a:ext>
                </a:extLst>
              </p:cNvPr>
              <p:cNvSpPr txBox="1"/>
              <p:nvPr/>
            </p:nvSpPr>
            <p:spPr>
              <a:xfrm rot="3041511">
                <a:off x="7079228" y="4161613"/>
                <a:ext cx="18998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/>
                  <a:t>Validazione </a:t>
                </a:r>
              </a:p>
            </p:txBody>
          </p:sp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66CC2AEC-9CBA-4D64-AA6F-6F02FEB29550}"/>
                  </a:ext>
                </a:extLst>
              </p:cNvPr>
              <p:cNvSpPr txBox="1"/>
              <p:nvPr/>
            </p:nvSpPr>
            <p:spPr>
              <a:xfrm rot="3041511">
                <a:off x="7727300" y="4161613"/>
                <a:ext cx="18998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err="1"/>
                  <a:t>Preserie</a:t>
                </a:r>
                <a:r>
                  <a:rPr lang="it-IT" sz="1400" dirty="0"/>
                  <a:t> </a:t>
                </a:r>
              </a:p>
            </p:txBody>
          </p:sp>
          <p:cxnSp>
            <p:nvCxnSpPr>
              <p:cNvPr id="46" name="Connettore 2 45">
                <a:extLst>
                  <a:ext uri="{FF2B5EF4-FFF2-40B4-BE49-F238E27FC236}">
                    <a16:creationId xmlns:a16="http://schemas.microsoft.com/office/drawing/2014/main" id="{AA4064BC-9727-4946-9658-BF55122FEB1A}"/>
                  </a:ext>
                </a:extLst>
              </p:cNvPr>
              <p:cNvCxnSpPr/>
              <p:nvPr/>
            </p:nvCxnSpPr>
            <p:spPr>
              <a:xfrm>
                <a:off x="827584" y="3212976"/>
                <a:ext cx="7776864" cy="0"/>
              </a:xfrm>
              <a:prstGeom prst="straightConnector1">
                <a:avLst/>
              </a:prstGeom>
              <a:ln w="63500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726FF4EE-27F2-4ACF-8757-A4E6F10FE708}"/>
                </a:ext>
              </a:extLst>
            </p:cNvPr>
            <p:cNvSpPr/>
            <p:nvPr/>
          </p:nvSpPr>
          <p:spPr>
            <a:xfrm>
              <a:off x="539552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2F80D7BC-130F-4BCB-BEBF-09D41943293B}"/>
                </a:ext>
              </a:extLst>
            </p:cNvPr>
            <p:cNvSpPr/>
            <p:nvPr/>
          </p:nvSpPr>
          <p:spPr>
            <a:xfrm>
              <a:off x="1259632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37426D81-370B-4909-8361-2230D48699EA}"/>
                </a:ext>
              </a:extLst>
            </p:cNvPr>
            <p:cNvSpPr/>
            <p:nvPr/>
          </p:nvSpPr>
          <p:spPr>
            <a:xfrm>
              <a:off x="1979712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D34E64F6-0994-4FA0-B790-5A764C2178A5}"/>
                </a:ext>
              </a:extLst>
            </p:cNvPr>
            <p:cNvSpPr/>
            <p:nvPr/>
          </p:nvSpPr>
          <p:spPr>
            <a:xfrm>
              <a:off x="2699792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78B7164B-0754-428D-8D73-53C05110EEF6}"/>
                </a:ext>
              </a:extLst>
            </p:cNvPr>
            <p:cNvSpPr/>
            <p:nvPr/>
          </p:nvSpPr>
          <p:spPr>
            <a:xfrm>
              <a:off x="3419872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>
              <a:extLst>
                <a:ext uri="{FF2B5EF4-FFF2-40B4-BE49-F238E27FC236}">
                  <a16:creationId xmlns:a16="http://schemas.microsoft.com/office/drawing/2014/main" id="{F7448A01-F5C4-4FFA-A341-E20A55D9C327}"/>
                </a:ext>
              </a:extLst>
            </p:cNvPr>
            <p:cNvSpPr/>
            <p:nvPr/>
          </p:nvSpPr>
          <p:spPr>
            <a:xfrm>
              <a:off x="4139952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29">
              <a:extLst>
                <a:ext uri="{FF2B5EF4-FFF2-40B4-BE49-F238E27FC236}">
                  <a16:creationId xmlns:a16="http://schemas.microsoft.com/office/drawing/2014/main" id="{E618501B-AB17-4536-A67D-508F51E3391E}"/>
                </a:ext>
              </a:extLst>
            </p:cNvPr>
            <p:cNvSpPr/>
            <p:nvPr/>
          </p:nvSpPr>
          <p:spPr>
            <a:xfrm>
              <a:off x="4860032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0">
              <a:extLst>
                <a:ext uri="{FF2B5EF4-FFF2-40B4-BE49-F238E27FC236}">
                  <a16:creationId xmlns:a16="http://schemas.microsoft.com/office/drawing/2014/main" id="{AAAAC63A-233B-4711-A4A3-30A440084220}"/>
                </a:ext>
              </a:extLst>
            </p:cNvPr>
            <p:cNvSpPr/>
            <p:nvPr/>
          </p:nvSpPr>
          <p:spPr>
            <a:xfrm>
              <a:off x="5580112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1">
              <a:extLst>
                <a:ext uri="{FF2B5EF4-FFF2-40B4-BE49-F238E27FC236}">
                  <a16:creationId xmlns:a16="http://schemas.microsoft.com/office/drawing/2014/main" id="{AE1A8C16-D77B-4D0D-BC8E-0A1A5C5641C3}"/>
                </a:ext>
              </a:extLst>
            </p:cNvPr>
            <p:cNvSpPr/>
            <p:nvPr/>
          </p:nvSpPr>
          <p:spPr>
            <a:xfrm>
              <a:off x="6300192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e 32">
              <a:extLst>
                <a:ext uri="{FF2B5EF4-FFF2-40B4-BE49-F238E27FC236}">
                  <a16:creationId xmlns:a16="http://schemas.microsoft.com/office/drawing/2014/main" id="{8FD2E29D-8C85-4A04-80D0-28EE077FC784}"/>
                </a:ext>
              </a:extLst>
            </p:cNvPr>
            <p:cNvSpPr/>
            <p:nvPr/>
          </p:nvSpPr>
          <p:spPr>
            <a:xfrm>
              <a:off x="7020272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Ovale 33">
              <a:extLst>
                <a:ext uri="{FF2B5EF4-FFF2-40B4-BE49-F238E27FC236}">
                  <a16:creationId xmlns:a16="http://schemas.microsoft.com/office/drawing/2014/main" id="{2D8E70EE-D275-428E-B31C-9262E8A2C5EA}"/>
                </a:ext>
              </a:extLst>
            </p:cNvPr>
            <p:cNvSpPr/>
            <p:nvPr/>
          </p:nvSpPr>
          <p:spPr>
            <a:xfrm>
              <a:off x="7740352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D2D0E4E0-4807-4F10-827D-DDD4CCA5B4B0}"/>
              </a:ext>
            </a:extLst>
          </p:cNvPr>
          <p:cNvGrpSpPr/>
          <p:nvPr/>
        </p:nvGrpSpPr>
        <p:grpSpPr>
          <a:xfrm>
            <a:off x="7173466" y="2520874"/>
            <a:ext cx="3900090" cy="2124437"/>
            <a:chOff x="4139952" y="3140968"/>
            <a:chExt cx="3861265" cy="2124437"/>
          </a:xfrm>
        </p:grpSpPr>
        <p:grpSp>
          <p:nvGrpSpPr>
            <p:cNvPr id="48" name="Gruppo 22">
              <a:extLst>
                <a:ext uri="{FF2B5EF4-FFF2-40B4-BE49-F238E27FC236}">
                  <a16:creationId xmlns:a16="http://schemas.microsoft.com/office/drawing/2014/main" id="{35ADC41F-EE57-4541-B893-4DF166E884D0}"/>
                </a:ext>
              </a:extLst>
            </p:cNvPr>
            <p:cNvGrpSpPr/>
            <p:nvPr/>
          </p:nvGrpSpPr>
          <p:grpSpPr>
            <a:xfrm>
              <a:off x="4283968" y="3212976"/>
              <a:ext cx="3717249" cy="2052429"/>
              <a:chOff x="4572000" y="3212976"/>
              <a:chExt cx="3717249" cy="2052429"/>
            </a:xfrm>
          </p:grpSpPr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03B3D5ED-8773-41DF-A13E-342463B04F82}"/>
                  </a:ext>
                </a:extLst>
              </p:cNvPr>
              <p:cNvSpPr txBox="1"/>
              <p:nvPr/>
            </p:nvSpPr>
            <p:spPr>
              <a:xfrm rot="3041511">
                <a:off x="4293980" y="3770705"/>
                <a:ext cx="1436754" cy="731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/>
                  <a:t>Acquisto macchine e </a:t>
                </a:r>
                <a:r>
                  <a:rPr lang="it-IT" sz="1400" dirty="0" err="1"/>
                  <a:t>sw</a:t>
                </a:r>
                <a:r>
                  <a:rPr lang="it-IT" sz="1400" dirty="0"/>
                  <a:t>  e formazione</a:t>
                </a:r>
              </a:p>
            </p:txBody>
          </p:sp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F8E196C1-340E-437F-9456-255F8BF2E41E}"/>
                  </a:ext>
                </a:extLst>
              </p:cNvPr>
              <p:cNvSpPr txBox="1"/>
              <p:nvPr/>
            </p:nvSpPr>
            <p:spPr>
              <a:xfrm rot="3041511">
                <a:off x="5915015" y="3755869"/>
                <a:ext cx="1385954" cy="72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/>
                  <a:t>Campagna pubblicitaria di lancio</a:t>
                </a:r>
              </a:p>
            </p:txBody>
          </p:sp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289AAF50-6A6C-41A9-9E15-DC535097F898}"/>
                  </a:ext>
                </a:extLst>
              </p:cNvPr>
              <p:cNvSpPr txBox="1"/>
              <p:nvPr/>
            </p:nvSpPr>
            <p:spPr>
              <a:xfrm rot="3041511">
                <a:off x="6483986" y="4126962"/>
                <a:ext cx="1801090" cy="300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/>
                  <a:t>internazionalizzazione </a:t>
                </a:r>
              </a:p>
            </p:txBody>
          </p:sp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427BCF42-A9D2-48C0-9191-2C1F86357906}"/>
                  </a:ext>
                </a:extLst>
              </p:cNvPr>
              <p:cNvSpPr txBox="1"/>
              <p:nvPr/>
            </p:nvSpPr>
            <p:spPr>
              <a:xfrm rot="3041511">
                <a:off x="7188998" y="4165152"/>
                <a:ext cx="1899804" cy="300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/>
                  <a:t>commercializzazione</a:t>
                </a:r>
              </a:p>
            </p:txBody>
          </p:sp>
          <p:cxnSp>
            <p:nvCxnSpPr>
              <p:cNvPr id="58" name="Connettore 2 57">
                <a:extLst>
                  <a:ext uri="{FF2B5EF4-FFF2-40B4-BE49-F238E27FC236}">
                    <a16:creationId xmlns:a16="http://schemas.microsoft.com/office/drawing/2014/main" id="{481ADB89-3FCC-4399-8763-9A51281507ED}"/>
                  </a:ext>
                </a:extLst>
              </p:cNvPr>
              <p:cNvCxnSpPr>
                <a:cxnSpLocks/>
                <a:stCxn id="49" idx="6"/>
              </p:cNvCxnSpPr>
              <p:nvPr/>
            </p:nvCxnSpPr>
            <p:spPr>
              <a:xfrm>
                <a:off x="4572000" y="3212976"/>
                <a:ext cx="3449145" cy="0"/>
              </a:xfrm>
              <a:prstGeom prst="straightConnector1">
                <a:avLst/>
              </a:prstGeom>
              <a:ln w="635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A34503AB-9FE1-4D74-8F2A-CA0E38973F81}"/>
                  </a:ext>
                </a:extLst>
              </p:cNvPr>
              <p:cNvSpPr txBox="1"/>
              <p:nvPr/>
            </p:nvSpPr>
            <p:spPr>
              <a:xfrm rot="3041511">
                <a:off x="5026810" y="4056497"/>
                <a:ext cx="1899804" cy="51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/>
                  <a:t>Sviluppo marchio dedicato</a:t>
                </a:r>
              </a:p>
            </p:txBody>
          </p:sp>
        </p:grpSp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FDBE5B3D-6922-40C1-925C-1A8CFBE5E190}"/>
                </a:ext>
              </a:extLst>
            </p:cNvPr>
            <p:cNvSpPr/>
            <p:nvPr/>
          </p:nvSpPr>
          <p:spPr>
            <a:xfrm>
              <a:off x="4139952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Ovale 49">
              <a:extLst>
                <a:ext uri="{FF2B5EF4-FFF2-40B4-BE49-F238E27FC236}">
                  <a16:creationId xmlns:a16="http://schemas.microsoft.com/office/drawing/2014/main" id="{FD70C6AD-5904-4DF4-AD7D-3257B416D01F}"/>
                </a:ext>
              </a:extLst>
            </p:cNvPr>
            <p:cNvSpPr/>
            <p:nvPr/>
          </p:nvSpPr>
          <p:spPr>
            <a:xfrm>
              <a:off x="4860032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FA6B284D-95B1-4227-B5C8-89E3B3F18C2B}"/>
                </a:ext>
              </a:extLst>
            </p:cNvPr>
            <p:cNvSpPr/>
            <p:nvPr/>
          </p:nvSpPr>
          <p:spPr>
            <a:xfrm>
              <a:off x="5580112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Ovale 51">
              <a:extLst>
                <a:ext uri="{FF2B5EF4-FFF2-40B4-BE49-F238E27FC236}">
                  <a16:creationId xmlns:a16="http://schemas.microsoft.com/office/drawing/2014/main" id="{928019C8-A1F3-4323-AA05-A9DEE3F99EC7}"/>
                </a:ext>
              </a:extLst>
            </p:cNvPr>
            <p:cNvSpPr/>
            <p:nvPr/>
          </p:nvSpPr>
          <p:spPr>
            <a:xfrm>
              <a:off x="6300192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Ovale 52">
              <a:extLst>
                <a:ext uri="{FF2B5EF4-FFF2-40B4-BE49-F238E27FC236}">
                  <a16:creationId xmlns:a16="http://schemas.microsoft.com/office/drawing/2014/main" id="{848568A5-860B-49E5-9F72-92975E49C987}"/>
                </a:ext>
              </a:extLst>
            </p:cNvPr>
            <p:cNvSpPr/>
            <p:nvPr/>
          </p:nvSpPr>
          <p:spPr>
            <a:xfrm>
              <a:off x="7004516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0" name="Parentesi graffa aperta 59">
            <a:extLst>
              <a:ext uri="{FF2B5EF4-FFF2-40B4-BE49-F238E27FC236}">
                <a16:creationId xmlns:a16="http://schemas.microsoft.com/office/drawing/2014/main" id="{1EF5E81F-64E2-479C-9476-F25EF754C364}"/>
              </a:ext>
            </a:extLst>
          </p:cNvPr>
          <p:cNvSpPr/>
          <p:nvPr/>
        </p:nvSpPr>
        <p:spPr>
          <a:xfrm rot="5400000">
            <a:off x="3531339" y="-986446"/>
            <a:ext cx="250935" cy="6441670"/>
          </a:xfrm>
          <a:prstGeom prst="leftBrac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6A751AC2-C6B3-408A-AAD8-EA9FCE11E68F}"/>
              </a:ext>
            </a:extLst>
          </p:cNvPr>
          <p:cNvSpPr txBox="1"/>
          <p:nvPr/>
        </p:nvSpPr>
        <p:spPr>
          <a:xfrm>
            <a:off x="2941068" y="1722687"/>
            <a:ext cx="1444524" cy="28944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Perimetro</a:t>
            </a:r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R&amp;S</a:t>
            </a:r>
          </a:p>
        </p:txBody>
      </p:sp>
      <p:sp>
        <p:nvSpPr>
          <p:cNvPr id="62" name="Parentesi graffa aperta 61">
            <a:extLst>
              <a:ext uri="{FF2B5EF4-FFF2-40B4-BE49-F238E27FC236}">
                <a16:creationId xmlns:a16="http://schemas.microsoft.com/office/drawing/2014/main" id="{4ECC29F4-FE45-48D4-B755-E40E959B55DB}"/>
              </a:ext>
            </a:extLst>
          </p:cNvPr>
          <p:cNvSpPr/>
          <p:nvPr/>
        </p:nvSpPr>
        <p:spPr>
          <a:xfrm rot="5400000">
            <a:off x="8884123" y="398265"/>
            <a:ext cx="207974" cy="3629290"/>
          </a:xfrm>
          <a:prstGeom prst="leftBrac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A22647AD-7D23-45C9-8DC4-E40F7168B379}"/>
              </a:ext>
            </a:extLst>
          </p:cNvPr>
          <p:cNvSpPr txBox="1"/>
          <p:nvPr/>
        </p:nvSpPr>
        <p:spPr>
          <a:xfrm>
            <a:off x="7650753" y="1564905"/>
            <a:ext cx="2634466" cy="4597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Industrializzazione</a:t>
            </a:r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e </a:t>
            </a:r>
            <a:r>
              <a:rPr lang="en-GB" sz="1050" b="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commercializzazione</a:t>
            </a:r>
            <a:endParaRPr lang="en-GB" sz="105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9AA768D5-C575-439E-AA7D-8C25BD36BF5E}"/>
              </a:ext>
            </a:extLst>
          </p:cNvPr>
          <p:cNvSpPr txBox="1"/>
          <p:nvPr/>
        </p:nvSpPr>
        <p:spPr>
          <a:xfrm>
            <a:off x="537010" y="3940126"/>
            <a:ext cx="1444524" cy="3064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BREVETTO</a:t>
            </a:r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BE3C45D7-DDA3-4EF8-A7A7-77280B8C9FB4}"/>
              </a:ext>
            </a:extLst>
          </p:cNvPr>
          <p:cNvSpPr/>
          <p:nvPr/>
        </p:nvSpPr>
        <p:spPr>
          <a:xfrm>
            <a:off x="498114" y="5074116"/>
            <a:ext cx="2342127" cy="92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u="sng" dirty="0">
                <a:solidFill>
                  <a:schemeClr val="bg1">
                    <a:lumMod val="50000"/>
                  </a:schemeClr>
                </a:solidFill>
              </a:rPr>
              <a:t>Bandi Regionali a sostegno costi </a:t>
            </a:r>
            <a:r>
              <a:rPr lang="it-IT" sz="1200" b="1" u="sng" dirty="0" err="1">
                <a:solidFill>
                  <a:schemeClr val="bg1">
                    <a:lumMod val="50000"/>
                  </a:schemeClr>
                </a:solidFill>
              </a:rPr>
              <a:t>brevettazione</a:t>
            </a:r>
            <a:r>
              <a:rPr lang="it-IT" sz="1200" b="1" u="sng" dirty="0">
                <a:solidFill>
                  <a:schemeClr val="bg1">
                    <a:lumMod val="50000"/>
                  </a:schemeClr>
                </a:solidFill>
              </a:rPr>
              <a:t>, consulenze specialistiche, studi di fattibilità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u="sng" dirty="0">
                <a:solidFill>
                  <a:schemeClr val="accent1">
                    <a:lumMod val="50000"/>
                  </a:schemeClr>
                </a:solidFill>
              </a:rPr>
              <a:t>BREVETTI+</a:t>
            </a:r>
          </a:p>
          <a:p>
            <a:pPr algn="ctr"/>
            <a:endParaRPr lang="it-IT" sz="1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Parentesi graffa aperta 65">
            <a:extLst>
              <a:ext uri="{FF2B5EF4-FFF2-40B4-BE49-F238E27FC236}">
                <a16:creationId xmlns:a16="http://schemas.microsoft.com/office/drawing/2014/main" id="{04F28C4F-1516-4F25-AF51-FB07FEECD56B}"/>
              </a:ext>
            </a:extLst>
          </p:cNvPr>
          <p:cNvSpPr/>
          <p:nvPr/>
        </p:nvSpPr>
        <p:spPr>
          <a:xfrm rot="16200000">
            <a:off x="3681147" y="1567642"/>
            <a:ext cx="314017" cy="6078976"/>
          </a:xfrm>
          <a:prstGeom prst="leftBrac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C4F3E231-DAA0-47FB-8A39-E156FCC3BA32}"/>
              </a:ext>
            </a:extLst>
          </p:cNvPr>
          <p:cNvSpPr/>
          <p:nvPr/>
        </p:nvSpPr>
        <p:spPr>
          <a:xfrm>
            <a:off x="2971150" y="4917367"/>
            <a:ext cx="2342127" cy="92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u="sng" dirty="0">
                <a:solidFill>
                  <a:schemeClr val="accent1">
                    <a:lumMod val="50000"/>
                  </a:schemeClr>
                </a:solidFill>
              </a:rPr>
              <a:t>Credito d’Imposta R&amp;S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i="1" u="sng" dirty="0" err="1">
                <a:solidFill>
                  <a:schemeClr val="accent1">
                    <a:lumMod val="50000"/>
                  </a:schemeClr>
                </a:solidFill>
              </a:rPr>
              <a:t>Horizon</a:t>
            </a:r>
            <a:r>
              <a:rPr lang="it-IT" sz="1200" b="1" i="1" u="sng" dirty="0">
                <a:solidFill>
                  <a:schemeClr val="accent1">
                    <a:lumMod val="50000"/>
                  </a:schemeClr>
                </a:solidFill>
              </a:rPr>
              <a:t> 2020</a:t>
            </a:r>
          </a:p>
          <a:p>
            <a:pPr algn="ctr"/>
            <a:endParaRPr lang="it-IT" sz="1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05C58EDC-786A-4C24-9B6C-7C14965468DA}"/>
              </a:ext>
            </a:extLst>
          </p:cNvPr>
          <p:cNvSpPr/>
          <p:nvPr/>
        </p:nvSpPr>
        <p:spPr>
          <a:xfrm>
            <a:off x="4912308" y="4917367"/>
            <a:ext cx="2342127" cy="92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u="sng" dirty="0">
                <a:solidFill>
                  <a:schemeClr val="accent1">
                    <a:lumMod val="50000"/>
                  </a:schemeClr>
                </a:solidFill>
              </a:rPr>
              <a:t>Strumenti bancari dedicati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i="1" u="sng" dirty="0">
                <a:solidFill>
                  <a:schemeClr val="accent1">
                    <a:lumMod val="50000"/>
                  </a:schemeClr>
                </a:solidFill>
              </a:rPr>
              <a:t>Bandi Poli d’Innovazione</a:t>
            </a:r>
          </a:p>
          <a:p>
            <a:pPr algn="ctr"/>
            <a:endParaRPr lang="it-IT" sz="1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4A7D0585-8510-414D-B4B2-EFCA0BA0D6C7}"/>
              </a:ext>
            </a:extLst>
          </p:cNvPr>
          <p:cNvCxnSpPr>
            <a:cxnSpLocks/>
          </p:cNvCxnSpPr>
          <p:nvPr/>
        </p:nvCxnSpPr>
        <p:spPr>
          <a:xfrm>
            <a:off x="2091000" y="4095573"/>
            <a:ext cx="4612423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tangolo 69">
            <a:extLst>
              <a:ext uri="{FF2B5EF4-FFF2-40B4-BE49-F238E27FC236}">
                <a16:creationId xmlns:a16="http://schemas.microsoft.com/office/drawing/2014/main" id="{42BFD2E2-FCAC-4705-AD1B-230413E6E08C}"/>
              </a:ext>
            </a:extLst>
          </p:cNvPr>
          <p:cNvSpPr/>
          <p:nvPr/>
        </p:nvSpPr>
        <p:spPr>
          <a:xfrm>
            <a:off x="7114957" y="5133402"/>
            <a:ext cx="1221245" cy="92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u="sng" dirty="0">
                <a:solidFill>
                  <a:schemeClr val="accent1">
                    <a:lumMod val="50000"/>
                  </a:schemeClr>
                </a:solidFill>
              </a:rPr>
              <a:t>Industria 4.0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u="sng" dirty="0">
                <a:solidFill>
                  <a:schemeClr val="accent1">
                    <a:lumMod val="50000"/>
                  </a:schemeClr>
                </a:solidFill>
              </a:rPr>
              <a:t>Credito Formazione 4.0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it-IT" sz="1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B18AC8AD-B7EA-40A4-86F2-F9E558545CFE}"/>
              </a:ext>
            </a:extLst>
          </p:cNvPr>
          <p:cNvCxnSpPr>
            <a:cxnSpLocks/>
          </p:cNvCxnSpPr>
          <p:nvPr/>
        </p:nvCxnSpPr>
        <p:spPr>
          <a:xfrm>
            <a:off x="7725579" y="3940126"/>
            <a:ext cx="0" cy="97339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>
            <a:extLst>
              <a:ext uri="{FF2B5EF4-FFF2-40B4-BE49-F238E27FC236}">
                <a16:creationId xmlns:a16="http://schemas.microsoft.com/office/drawing/2014/main" id="{8ECCA4CD-BA24-48F2-80BA-0E0D80AFDA44}"/>
              </a:ext>
            </a:extLst>
          </p:cNvPr>
          <p:cNvCxnSpPr>
            <a:cxnSpLocks/>
          </p:cNvCxnSpPr>
          <p:nvPr/>
        </p:nvCxnSpPr>
        <p:spPr>
          <a:xfrm>
            <a:off x="9331280" y="3988293"/>
            <a:ext cx="0" cy="139389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>
            <a:extLst>
              <a:ext uri="{FF2B5EF4-FFF2-40B4-BE49-F238E27FC236}">
                <a16:creationId xmlns:a16="http://schemas.microsoft.com/office/drawing/2014/main" id="{A8F00138-98F1-4C80-95D0-6914FC02633C}"/>
              </a:ext>
            </a:extLst>
          </p:cNvPr>
          <p:cNvCxnSpPr>
            <a:cxnSpLocks/>
          </p:cNvCxnSpPr>
          <p:nvPr/>
        </p:nvCxnSpPr>
        <p:spPr>
          <a:xfrm>
            <a:off x="10202438" y="4066919"/>
            <a:ext cx="0" cy="69722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ttangolo 73">
            <a:extLst>
              <a:ext uri="{FF2B5EF4-FFF2-40B4-BE49-F238E27FC236}">
                <a16:creationId xmlns:a16="http://schemas.microsoft.com/office/drawing/2014/main" id="{C4C37030-11B6-488D-BADF-AE1A481460AA}"/>
              </a:ext>
            </a:extLst>
          </p:cNvPr>
          <p:cNvSpPr/>
          <p:nvPr/>
        </p:nvSpPr>
        <p:spPr>
          <a:xfrm>
            <a:off x="9719059" y="4676141"/>
            <a:ext cx="1316156" cy="92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u="sng" dirty="0">
                <a:solidFill>
                  <a:schemeClr val="bg1">
                    <a:lumMod val="50000"/>
                  </a:schemeClr>
                </a:solidFill>
              </a:rPr>
              <a:t>Bandi fiere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i="1" u="sng" dirty="0" err="1">
                <a:solidFill>
                  <a:schemeClr val="bg1">
                    <a:lumMod val="50000"/>
                  </a:schemeClr>
                </a:solidFill>
              </a:rPr>
              <a:t>Vaucher</a:t>
            </a:r>
            <a:r>
              <a:rPr lang="it-IT" sz="1200" b="1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200" b="1" i="1" u="sng" dirty="0" err="1">
                <a:solidFill>
                  <a:schemeClr val="bg1">
                    <a:lumMod val="50000"/>
                  </a:schemeClr>
                </a:solidFill>
              </a:rPr>
              <a:t>internazionaliz</a:t>
            </a:r>
            <a:r>
              <a:rPr lang="it-IT" sz="1200" b="1" u="sng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it-IT" sz="1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Rettangolo 74">
            <a:extLst>
              <a:ext uri="{FF2B5EF4-FFF2-40B4-BE49-F238E27FC236}">
                <a16:creationId xmlns:a16="http://schemas.microsoft.com/office/drawing/2014/main" id="{29138FB3-C880-4E42-A627-3558888B3F3A}"/>
              </a:ext>
            </a:extLst>
          </p:cNvPr>
          <p:cNvSpPr/>
          <p:nvPr/>
        </p:nvSpPr>
        <p:spPr>
          <a:xfrm>
            <a:off x="8029976" y="4351319"/>
            <a:ext cx="1221245" cy="92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u="sng" dirty="0">
                <a:solidFill>
                  <a:schemeClr val="accent1">
                    <a:lumMod val="50000"/>
                  </a:schemeClr>
                </a:solidFill>
              </a:rPr>
              <a:t>MARCHI+</a:t>
            </a:r>
          </a:p>
          <a:p>
            <a:pPr algn="ctr"/>
            <a:endParaRPr lang="it-IT" sz="1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6" name="Connettore 2 75">
            <a:extLst>
              <a:ext uri="{FF2B5EF4-FFF2-40B4-BE49-F238E27FC236}">
                <a16:creationId xmlns:a16="http://schemas.microsoft.com/office/drawing/2014/main" id="{205298DD-6283-4165-B52A-1DE778916F9A}"/>
              </a:ext>
            </a:extLst>
          </p:cNvPr>
          <p:cNvCxnSpPr>
            <a:cxnSpLocks/>
          </p:cNvCxnSpPr>
          <p:nvPr/>
        </p:nvCxnSpPr>
        <p:spPr>
          <a:xfrm>
            <a:off x="8537194" y="3867687"/>
            <a:ext cx="0" cy="69722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tangolo 76">
            <a:extLst>
              <a:ext uri="{FF2B5EF4-FFF2-40B4-BE49-F238E27FC236}">
                <a16:creationId xmlns:a16="http://schemas.microsoft.com/office/drawing/2014/main" id="{04DEAA5C-467B-46B1-B0DB-A6642A5FF1E1}"/>
              </a:ext>
            </a:extLst>
          </p:cNvPr>
          <p:cNvSpPr/>
          <p:nvPr/>
        </p:nvSpPr>
        <p:spPr>
          <a:xfrm>
            <a:off x="10558220" y="5156127"/>
            <a:ext cx="1221245" cy="92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i="1" u="sng" dirty="0" err="1">
                <a:solidFill>
                  <a:schemeClr val="accent1">
                    <a:lumMod val="50000"/>
                  </a:schemeClr>
                </a:solidFill>
              </a:rPr>
              <a:t>Patent</a:t>
            </a:r>
            <a:r>
              <a:rPr lang="it-IT" sz="1200" b="1" i="1" u="sng" dirty="0">
                <a:solidFill>
                  <a:schemeClr val="accent1">
                    <a:lumMod val="50000"/>
                  </a:schemeClr>
                </a:solidFill>
              </a:rPr>
              <a:t> Box</a:t>
            </a:r>
          </a:p>
          <a:p>
            <a:pPr algn="ctr"/>
            <a:endParaRPr lang="it-IT" sz="1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6F08A555-0D25-4236-BB84-4DDB946F053F}"/>
              </a:ext>
            </a:extLst>
          </p:cNvPr>
          <p:cNvCxnSpPr>
            <a:cxnSpLocks/>
          </p:cNvCxnSpPr>
          <p:nvPr/>
        </p:nvCxnSpPr>
        <p:spPr>
          <a:xfrm>
            <a:off x="11107313" y="4246593"/>
            <a:ext cx="0" cy="103436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e 81">
            <a:extLst>
              <a:ext uri="{FF2B5EF4-FFF2-40B4-BE49-F238E27FC236}">
                <a16:creationId xmlns:a16="http://schemas.microsoft.com/office/drawing/2014/main" id="{B334DC21-7225-4532-A5AA-1C430ED53BE4}"/>
              </a:ext>
            </a:extLst>
          </p:cNvPr>
          <p:cNvSpPr/>
          <p:nvPr/>
        </p:nvSpPr>
        <p:spPr>
          <a:xfrm>
            <a:off x="7046743" y="5227811"/>
            <a:ext cx="1387086" cy="688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5E4A46B1-BA8B-47AD-91F3-17A76F789701}"/>
              </a:ext>
            </a:extLst>
          </p:cNvPr>
          <p:cNvSpPr/>
          <p:nvPr/>
        </p:nvSpPr>
        <p:spPr>
          <a:xfrm>
            <a:off x="8734941" y="5265285"/>
            <a:ext cx="1221245" cy="92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u="sng" dirty="0">
                <a:solidFill>
                  <a:schemeClr val="accent1">
                    <a:lumMod val="50000"/>
                  </a:schemeClr>
                </a:solidFill>
              </a:rPr>
              <a:t>Credito pubblicità</a:t>
            </a:r>
          </a:p>
          <a:p>
            <a:pPr algn="ctr"/>
            <a:endParaRPr lang="it-IT" sz="1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85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33</a:t>
            </a:fld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4272B91-B1A7-4728-BF59-2F44E276ECCF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Bonus Formazione 4.0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10E2C37-CCCC-4BFC-8BFC-C5B9C7B0ABBC}"/>
              </a:ext>
            </a:extLst>
          </p:cNvPr>
          <p:cNvSpPr txBox="1"/>
          <p:nvPr/>
        </p:nvSpPr>
        <p:spPr>
          <a:xfrm>
            <a:off x="601049" y="1280472"/>
            <a:ext cx="173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QUESTION TIME</a:t>
            </a:r>
          </a:p>
          <a:p>
            <a:pPr lvl="0">
              <a:defRPr/>
            </a:pP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6BEA1F03-D1B3-4F7D-A082-F65920141343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  <p:pic>
        <p:nvPicPr>
          <p:cNvPr id="4102" name="Picture 6" descr="Image result for BIMBI ADDORMENTATI">
            <a:extLst>
              <a:ext uri="{FF2B5EF4-FFF2-40B4-BE49-F238E27FC236}">
                <a16:creationId xmlns:a16="http://schemas.microsoft.com/office/drawing/2014/main" id="{84577D57-75CB-489D-9FB5-E1AA3FFF2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 t="586" r="12617" b="-305"/>
          <a:stretch/>
        </p:blipFill>
        <p:spPr bwMode="auto">
          <a:xfrm>
            <a:off x="4009728" y="1482003"/>
            <a:ext cx="5159316" cy="389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punto interrogativo">
            <a:extLst>
              <a:ext uri="{FF2B5EF4-FFF2-40B4-BE49-F238E27FC236}">
                <a16:creationId xmlns:a16="http://schemas.microsoft.com/office/drawing/2014/main" id="{1BC96A37-688B-4213-AEA0-4D57C8DF6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33" y="2121429"/>
            <a:ext cx="2156858" cy="215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38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B964F1F-2FC7-4C11-A8D8-93B5A3A9E9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93181694-EA06-44A2-A94F-0A0E58B3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34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E144D23-6CF2-43DA-A290-C31EE3A32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91" y="1845996"/>
            <a:ext cx="4853617" cy="3166008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71704C4-E1B2-4A19-A482-DFC5B32FDBB6}"/>
              </a:ext>
            </a:extLst>
          </p:cNvPr>
          <p:cNvCxnSpPr/>
          <p:nvPr/>
        </p:nvCxnSpPr>
        <p:spPr>
          <a:xfrm flipH="1">
            <a:off x="7734748" y="2027898"/>
            <a:ext cx="831955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1B051DA-AF11-495F-AC0E-B9DD6613F051}"/>
              </a:ext>
            </a:extLst>
          </p:cNvPr>
          <p:cNvCxnSpPr>
            <a:cxnSpLocks/>
          </p:cNvCxnSpPr>
          <p:nvPr/>
        </p:nvCxnSpPr>
        <p:spPr>
          <a:xfrm flipV="1">
            <a:off x="8563997" y="2027896"/>
            <a:ext cx="0" cy="831956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EF23543D-99BF-4A19-9E8E-4A93BAD53951}"/>
              </a:ext>
            </a:extLst>
          </p:cNvPr>
          <p:cNvCxnSpPr/>
          <p:nvPr/>
        </p:nvCxnSpPr>
        <p:spPr>
          <a:xfrm flipH="1">
            <a:off x="3625294" y="4825467"/>
            <a:ext cx="831955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21BBBCBA-0A25-4C2B-A9E1-1564F06B93D8}"/>
              </a:ext>
            </a:extLst>
          </p:cNvPr>
          <p:cNvCxnSpPr>
            <a:cxnSpLocks/>
          </p:cNvCxnSpPr>
          <p:nvPr/>
        </p:nvCxnSpPr>
        <p:spPr>
          <a:xfrm flipV="1">
            <a:off x="3626316" y="2027896"/>
            <a:ext cx="0" cy="831956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9A1F9CC-CBA3-4D61-B0A4-B08475A13FFE}"/>
              </a:ext>
            </a:extLst>
          </p:cNvPr>
          <p:cNvCxnSpPr>
            <a:cxnSpLocks/>
          </p:cNvCxnSpPr>
          <p:nvPr/>
        </p:nvCxnSpPr>
        <p:spPr>
          <a:xfrm flipV="1">
            <a:off x="3625294" y="3998146"/>
            <a:ext cx="0" cy="831956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D9441385-C5AA-4100-87EA-E27647FDA373}"/>
              </a:ext>
            </a:extLst>
          </p:cNvPr>
          <p:cNvCxnSpPr>
            <a:cxnSpLocks/>
          </p:cNvCxnSpPr>
          <p:nvPr/>
        </p:nvCxnSpPr>
        <p:spPr>
          <a:xfrm flipV="1">
            <a:off x="8561288" y="4013145"/>
            <a:ext cx="0" cy="831956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2E877C23-3C9C-40FF-ADCD-2EC08047C170}"/>
              </a:ext>
            </a:extLst>
          </p:cNvPr>
          <p:cNvCxnSpPr/>
          <p:nvPr/>
        </p:nvCxnSpPr>
        <p:spPr>
          <a:xfrm flipH="1">
            <a:off x="3625294" y="2027896"/>
            <a:ext cx="831955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EAF9791A-A836-4AFB-AC4C-0904AEA6A586}"/>
              </a:ext>
            </a:extLst>
          </p:cNvPr>
          <p:cNvCxnSpPr/>
          <p:nvPr/>
        </p:nvCxnSpPr>
        <p:spPr>
          <a:xfrm flipH="1">
            <a:off x="7729333" y="4825467"/>
            <a:ext cx="831955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67CF30DC-AB27-478D-9035-AE6C082CA1A0}"/>
              </a:ext>
            </a:extLst>
          </p:cNvPr>
          <p:cNvSpPr/>
          <p:nvPr/>
        </p:nvSpPr>
        <p:spPr>
          <a:xfrm>
            <a:off x="4457249" y="5188215"/>
            <a:ext cx="3908661" cy="14160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it-IT" sz="2000" dirty="0">
                <a:solidFill>
                  <a:schemeClr val="accent5"/>
                </a:solidFill>
              </a:rPr>
              <a:t>Ing. A. Thomas Candeago</a:t>
            </a:r>
          </a:p>
          <a:p>
            <a:pPr algn="ctr"/>
            <a:r>
              <a:rPr lang="it-IT" sz="2000" dirty="0">
                <a:solidFill>
                  <a:schemeClr val="accent5"/>
                </a:solidFill>
              </a:rPr>
              <a:t>thomas.candeago@opentorino.it</a:t>
            </a:r>
          </a:p>
          <a:p>
            <a:pPr algn="ctr"/>
            <a:r>
              <a:rPr lang="it-IT" sz="2000" dirty="0">
                <a:solidFill>
                  <a:schemeClr val="accent5"/>
                </a:solidFill>
              </a:rPr>
              <a:t>3394475071</a:t>
            </a:r>
          </a:p>
          <a:p>
            <a:pPr algn="ctr"/>
            <a:r>
              <a:rPr lang="it-IT" sz="2000" dirty="0">
                <a:solidFill>
                  <a:schemeClr val="accent5"/>
                </a:solidFill>
              </a:rPr>
              <a:t>Skype: </a:t>
            </a:r>
            <a:r>
              <a:rPr lang="it-IT" sz="2000" dirty="0" err="1">
                <a:solidFill>
                  <a:schemeClr val="accent5"/>
                </a:solidFill>
              </a:rPr>
              <a:t>ing.candeago</a:t>
            </a:r>
            <a:endParaRPr lang="it-IT" sz="2000" dirty="0">
              <a:solidFill>
                <a:schemeClr val="accent5"/>
              </a:solidFill>
            </a:endParaRPr>
          </a:p>
          <a:p>
            <a:pPr algn="ctr"/>
            <a:endParaRPr lang="it-IT" sz="2000" dirty="0">
              <a:solidFill>
                <a:schemeClr val="accent5"/>
              </a:solidFill>
            </a:endParaRPr>
          </a:p>
          <a:p>
            <a:pPr algn="ctr"/>
            <a:endParaRPr lang="it-IT" sz="2000" dirty="0">
              <a:solidFill>
                <a:schemeClr val="accent5"/>
              </a:solidFill>
            </a:endParaRPr>
          </a:p>
          <a:p>
            <a:pPr algn="ctr"/>
            <a:endParaRPr lang="it-IT" sz="2000" b="1" dirty="0">
              <a:solidFill>
                <a:schemeClr val="accent5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7436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4</a:t>
            </a:fld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4272B91-B1A7-4728-BF59-2F44E276ECCF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Formazione  e continuità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1120A4D-9520-498F-8025-245F5DABA6CF}"/>
              </a:ext>
            </a:extLst>
          </p:cNvPr>
          <p:cNvSpPr txBox="1"/>
          <p:nvPr/>
        </p:nvSpPr>
        <p:spPr>
          <a:xfrm>
            <a:off x="1653015" y="2769504"/>
            <a:ext cx="942735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cs typeface="Abhaya Libre" panose="02000503000000000000" pitchFamily="2" charset="0"/>
              </a:rPr>
              <a:t>Open Group nasce dalla collaborazione sinergica tra professionisti specializzati con competenze diverse. L’esperienza maturata negli anni al fianco delle imprese ha portato alla condivisione di un </a:t>
            </a:r>
            <a:r>
              <a:rPr lang="it-IT" sz="1400" b="1" dirty="0">
                <a:cs typeface="Abhaya Libre" panose="02000503000000000000" pitchFamily="2" charset="0"/>
              </a:rPr>
              <a:t>nuovo ed innovativo approccio alla consulenza.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>
                <a:cs typeface="Abhaya Libre" panose="02000503000000000000" pitchFamily="2" charset="0"/>
              </a:rPr>
              <a:t>Open Group </a:t>
            </a:r>
            <a:r>
              <a:rPr lang="it-IT" sz="1400" dirty="0">
                <a:cs typeface="Abhaya Libre" panose="02000503000000000000" pitchFamily="2" charset="0"/>
              </a:rPr>
              <a:t>si compone di tre anime con mission differenti e differenti servizi proposti.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>
                <a:cs typeface="Abhaya Libre" panose="02000503000000000000" pitchFamily="2" charset="0"/>
              </a:rPr>
              <a:t>Open </a:t>
            </a:r>
            <a:r>
              <a:rPr lang="it-IT" sz="1400" dirty="0">
                <a:cs typeface="Abhaya Libre" panose="02000503000000000000" pitchFamily="2" charset="0"/>
              </a:rPr>
              <a:t>è la holding operativa che svolge attività di controllo, comunicazione e marketing dedicata anche al mondo degli investitori.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>
                <a:cs typeface="Abhaya Libre" panose="02000503000000000000" pitchFamily="2" charset="0"/>
              </a:rPr>
              <a:t>Open Tech </a:t>
            </a:r>
            <a:r>
              <a:rPr lang="it-IT" sz="1400" dirty="0">
                <a:cs typeface="Abhaya Libre" panose="02000503000000000000" pitchFamily="2" charset="0"/>
              </a:rPr>
              <a:t>è specializzata nella consulenza specifica nel </a:t>
            </a:r>
            <a:r>
              <a:rPr lang="it-IT" sz="1400" b="1" dirty="0">
                <a:cs typeface="Abhaya Libre" panose="02000503000000000000" pitchFamily="2" charset="0"/>
              </a:rPr>
              <a:t>settore dell’innovazione e dell’efficienza produttiva </a:t>
            </a:r>
            <a:r>
              <a:rPr lang="it-IT" sz="1400" dirty="0">
                <a:cs typeface="Abhaya Libre" panose="02000503000000000000" pitchFamily="2" charset="0"/>
              </a:rPr>
              <a:t>per le imprese manifatturiere di piccola e media dimensione. Ha una forte esperienza in progetti di </a:t>
            </a:r>
            <a:r>
              <a:rPr lang="it-IT" sz="1400" b="1" dirty="0">
                <a:cs typeface="Abhaya Libre" panose="02000503000000000000" pitchFamily="2" charset="0"/>
              </a:rPr>
              <a:t>organizzazione aziendale </a:t>
            </a:r>
            <a:r>
              <a:rPr lang="it-IT" sz="1400" dirty="0">
                <a:cs typeface="Abhaya Libre" panose="02000503000000000000" pitchFamily="2" charset="0"/>
              </a:rPr>
              <a:t>e di </a:t>
            </a:r>
            <a:r>
              <a:rPr lang="it-IT" sz="1400" b="1" dirty="0">
                <a:cs typeface="Abhaya Libre" panose="02000503000000000000" pitchFamily="2" charset="0"/>
              </a:rPr>
              <a:t>strutturazione di modelli di business</a:t>
            </a:r>
            <a:r>
              <a:rPr lang="it-IT" sz="1400" dirty="0">
                <a:cs typeface="Abhaya Libre" panose="02000503000000000000" pitchFamily="2" charset="0"/>
              </a:rPr>
              <a:t>, </a:t>
            </a:r>
            <a:r>
              <a:rPr lang="it-IT" sz="1400" b="1" dirty="0">
                <a:cs typeface="Abhaya Libre" panose="02000503000000000000" pitchFamily="2" charset="0"/>
              </a:rPr>
              <a:t>project management e gestione del know </a:t>
            </a:r>
            <a:r>
              <a:rPr lang="it-IT" sz="1400" b="1" dirty="0" err="1">
                <a:cs typeface="Abhaya Libre" panose="02000503000000000000" pitchFamily="2" charset="0"/>
              </a:rPr>
              <a:t>how</a:t>
            </a:r>
            <a:r>
              <a:rPr lang="it-IT" sz="1400" b="1" dirty="0">
                <a:cs typeface="Abhaya Libre" panose="02000503000000000000" pitchFamily="2" charset="0"/>
              </a:rPr>
              <a:t> aziendale</a:t>
            </a:r>
            <a:r>
              <a:rPr lang="it-IT" sz="1400" dirty="0">
                <a:cs typeface="Abhaya Libre" panose="02000503000000000000" pitchFamily="2" charset="0"/>
              </a:rPr>
              <a:t>. Il team di Open Tech possiede una lunga e consolidata esperienza nella </a:t>
            </a:r>
            <a:r>
              <a:rPr lang="it-IT" sz="1400" b="1" dirty="0">
                <a:cs typeface="Abhaya Libre" panose="02000503000000000000" pitchFamily="2" charset="0"/>
              </a:rPr>
              <a:t>finanza agevolata automatica</a:t>
            </a:r>
            <a:r>
              <a:rPr lang="it-IT" sz="1400" dirty="0">
                <a:cs typeface="Abhaya Libre" panose="02000503000000000000" pitchFamily="2" charset="0"/>
              </a:rPr>
              <a:t>, nella gestione di </a:t>
            </a:r>
            <a:r>
              <a:rPr lang="it-IT" sz="1400" b="1" dirty="0">
                <a:cs typeface="Abhaya Libre" panose="02000503000000000000" pitchFamily="2" charset="0"/>
              </a:rPr>
              <a:t>bandi</a:t>
            </a:r>
            <a:r>
              <a:rPr lang="it-IT" sz="1400" dirty="0">
                <a:cs typeface="Abhaya Libre" panose="02000503000000000000" pitchFamily="2" charset="0"/>
              </a:rPr>
              <a:t> locali, nazionali ed europei.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>
                <a:cs typeface="Abhaya Libre" panose="02000503000000000000" pitchFamily="2" charset="0"/>
              </a:rPr>
              <a:t>Open Finance  </a:t>
            </a:r>
            <a:r>
              <a:rPr lang="it-IT" sz="1400" dirty="0">
                <a:cs typeface="Abhaya Libre" panose="02000503000000000000" pitchFamily="2" charset="0"/>
              </a:rPr>
              <a:t>si occupa di Pianificazione e controllo, di </a:t>
            </a:r>
            <a:r>
              <a:rPr lang="it-IT" sz="1400" dirty="0" err="1">
                <a:cs typeface="Abhaya Libre" panose="02000503000000000000" pitchFamily="2" charset="0"/>
              </a:rPr>
              <a:t>Temporary</a:t>
            </a:r>
            <a:r>
              <a:rPr lang="it-IT" sz="1400" dirty="0">
                <a:cs typeface="Abhaya Libre" panose="02000503000000000000" pitchFamily="2" charset="0"/>
              </a:rPr>
              <a:t> Management, di finanza d’impresa , di GDPR, di 231 e di </a:t>
            </a:r>
            <a:r>
              <a:rPr lang="it-IT" sz="1400" dirty="0" err="1">
                <a:cs typeface="Abhaya Libre" panose="02000503000000000000" pitchFamily="2" charset="0"/>
              </a:rPr>
              <a:t>Advisoring</a:t>
            </a:r>
            <a:r>
              <a:rPr lang="it-IT" sz="1400" dirty="0">
                <a:cs typeface="Abhaya Libre" panose="02000503000000000000" pitchFamily="2" charset="0"/>
              </a:rPr>
              <a:t>. </a:t>
            </a:r>
          </a:p>
          <a:p>
            <a:pPr algn="just"/>
            <a:endParaRPr lang="it-IT" sz="1600" dirty="0">
              <a:latin typeface="Nunito" panose="00000500000000000000" pitchFamily="2" charset="0"/>
            </a:endParaRPr>
          </a:p>
          <a:p>
            <a:pPr algn="just"/>
            <a:endParaRPr lang="it-IT" sz="1600" dirty="0">
              <a:latin typeface="Nunito" panose="00000500000000000000" pitchFamily="2" charset="0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2EF53E99-1B36-4AFB-9FB4-69DBB9DC4FF2}"/>
              </a:ext>
            </a:extLst>
          </p:cNvPr>
          <p:cNvGrpSpPr/>
          <p:nvPr/>
        </p:nvGrpSpPr>
        <p:grpSpPr>
          <a:xfrm>
            <a:off x="2105513" y="1320946"/>
            <a:ext cx="1166646" cy="709480"/>
            <a:chOff x="1699602" y="2829700"/>
            <a:chExt cx="1480437" cy="864402"/>
          </a:xfrm>
        </p:grpSpPr>
        <p:sp>
          <p:nvSpPr>
            <p:cNvPr id="18" name="Goccia 17">
              <a:extLst>
                <a:ext uri="{FF2B5EF4-FFF2-40B4-BE49-F238E27FC236}">
                  <a16:creationId xmlns:a16="http://schemas.microsoft.com/office/drawing/2014/main" id="{EAF520C0-EBF7-445F-8C5A-D1199C13CD9A}"/>
                </a:ext>
              </a:extLst>
            </p:cNvPr>
            <p:cNvSpPr/>
            <p:nvPr/>
          </p:nvSpPr>
          <p:spPr>
            <a:xfrm flipH="1">
              <a:off x="1699602" y="2829700"/>
              <a:ext cx="898301" cy="864402"/>
            </a:xfrm>
            <a:prstGeom prst="teardrop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Goccia 18">
              <a:extLst>
                <a:ext uri="{FF2B5EF4-FFF2-40B4-BE49-F238E27FC236}">
                  <a16:creationId xmlns:a16="http://schemas.microsoft.com/office/drawing/2014/main" id="{95FBB343-D420-4C79-B629-C0857BEE800A}"/>
                </a:ext>
              </a:extLst>
            </p:cNvPr>
            <p:cNvSpPr/>
            <p:nvPr/>
          </p:nvSpPr>
          <p:spPr>
            <a:xfrm>
              <a:off x="2659778" y="3112591"/>
              <a:ext cx="520261" cy="544484"/>
            </a:xfrm>
            <a:prstGeom prst="teardrop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31A7549A-30D2-4EA1-9617-DC8D5887AF11}"/>
              </a:ext>
            </a:extLst>
          </p:cNvPr>
          <p:cNvGrpSpPr/>
          <p:nvPr/>
        </p:nvGrpSpPr>
        <p:grpSpPr>
          <a:xfrm>
            <a:off x="5579383" y="1269237"/>
            <a:ext cx="1138159" cy="681185"/>
            <a:chOff x="5121101" y="2792673"/>
            <a:chExt cx="1444287" cy="864402"/>
          </a:xfrm>
        </p:grpSpPr>
        <p:sp>
          <p:nvSpPr>
            <p:cNvPr id="23" name="Goccia 22">
              <a:extLst>
                <a:ext uri="{FF2B5EF4-FFF2-40B4-BE49-F238E27FC236}">
                  <a16:creationId xmlns:a16="http://schemas.microsoft.com/office/drawing/2014/main" id="{4B331C64-DE09-40DB-85CF-5928B64AA60A}"/>
                </a:ext>
              </a:extLst>
            </p:cNvPr>
            <p:cNvSpPr/>
            <p:nvPr/>
          </p:nvSpPr>
          <p:spPr>
            <a:xfrm flipH="1">
              <a:off x="5121101" y="2792673"/>
              <a:ext cx="898301" cy="864402"/>
            </a:xfrm>
            <a:prstGeom prst="teardrop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Goccia 23">
              <a:extLst>
                <a:ext uri="{FF2B5EF4-FFF2-40B4-BE49-F238E27FC236}">
                  <a16:creationId xmlns:a16="http://schemas.microsoft.com/office/drawing/2014/main" id="{5A511E2B-0B4C-472D-85DA-9598A9F5AE7C}"/>
                </a:ext>
              </a:extLst>
            </p:cNvPr>
            <p:cNvSpPr/>
            <p:nvPr/>
          </p:nvSpPr>
          <p:spPr>
            <a:xfrm>
              <a:off x="6045127" y="3112591"/>
              <a:ext cx="520261" cy="544484"/>
            </a:xfrm>
            <a:prstGeom prst="teardrop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B99AFA84-0DA4-410D-8A36-04C9741022D8}"/>
              </a:ext>
            </a:extLst>
          </p:cNvPr>
          <p:cNvGrpSpPr/>
          <p:nvPr/>
        </p:nvGrpSpPr>
        <p:grpSpPr>
          <a:xfrm>
            <a:off x="8845965" y="1269238"/>
            <a:ext cx="1138159" cy="681185"/>
            <a:chOff x="9018431" y="2937765"/>
            <a:chExt cx="1444287" cy="864402"/>
          </a:xfrm>
        </p:grpSpPr>
        <p:sp>
          <p:nvSpPr>
            <p:cNvPr id="26" name="Goccia 25">
              <a:extLst>
                <a:ext uri="{FF2B5EF4-FFF2-40B4-BE49-F238E27FC236}">
                  <a16:creationId xmlns:a16="http://schemas.microsoft.com/office/drawing/2014/main" id="{E8148587-77AA-45F9-A3DF-7C21E35B69B4}"/>
                </a:ext>
              </a:extLst>
            </p:cNvPr>
            <p:cNvSpPr/>
            <p:nvPr/>
          </p:nvSpPr>
          <p:spPr>
            <a:xfrm flipH="1">
              <a:off x="9018431" y="2937765"/>
              <a:ext cx="898301" cy="864402"/>
            </a:xfrm>
            <a:prstGeom prst="teardrop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7" name="Goccia 26">
              <a:extLst>
                <a:ext uri="{FF2B5EF4-FFF2-40B4-BE49-F238E27FC236}">
                  <a16:creationId xmlns:a16="http://schemas.microsoft.com/office/drawing/2014/main" id="{E6FC1A3E-A461-4D62-AD4D-35377106CADD}"/>
                </a:ext>
              </a:extLst>
            </p:cNvPr>
            <p:cNvSpPr/>
            <p:nvPr/>
          </p:nvSpPr>
          <p:spPr>
            <a:xfrm>
              <a:off x="9942457" y="3257683"/>
              <a:ext cx="520261" cy="544484"/>
            </a:xfrm>
            <a:prstGeom prst="teardrop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DEBEC55-8678-4DFC-A2D5-BAFC07E8B61F}"/>
              </a:ext>
            </a:extLst>
          </p:cNvPr>
          <p:cNvSpPr txBox="1"/>
          <p:nvPr/>
        </p:nvSpPr>
        <p:spPr>
          <a:xfrm>
            <a:off x="1518560" y="2138406"/>
            <a:ext cx="2340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anose="00000500000000000000" pitchFamily="2" charset="0"/>
              </a:rPr>
              <a:t>Open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" panose="00000500000000000000" pitchFamily="2" charset="0"/>
              </a:rPr>
              <a:t>Tech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E74F7ED-E57D-4EDF-969B-CE5E67437A9E}"/>
              </a:ext>
            </a:extLst>
          </p:cNvPr>
          <p:cNvSpPr txBox="1"/>
          <p:nvPr/>
        </p:nvSpPr>
        <p:spPr>
          <a:xfrm>
            <a:off x="4584060" y="2154680"/>
            <a:ext cx="3128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anose="00000500000000000000" pitchFamily="2" charset="0"/>
              </a:rPr>
              <a:t>Open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A20DC2B-D659-419D-AFA1-E47991846C65}"/>
              </a:ext>
            </a:extLst>
          </p:cNvPr>
          <p:cNvSpPr txBox="1"/>
          <p:nvPr/>
        </p:nvSpPr>
        <p:spPr>
          <a:xfrm>
            <a:off x="8184472" y="2179296"/>
            <a:ext cx="246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anose="00000500000000000000" pitchFamily="2" charset="0"/>
              </a:rPr>
              <a:t>Open Finance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9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5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50" y="1280472"/>
            <a:ext cx="994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FORMAZIONE E CONTINUITA’ DEL BUSINESS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03E5F84-D79C-4E36-A29D-68C2D6453A0A}"/>
              </a:ext>
            </a:extLst>
          </p:cNvPr>
          <p:cNvSpPr txBox="1"/>
          <p:nvPr/>
        </p:nvSpPr>
        <p:spPr>
          <a:xfrm>
            <a:off x="601050" y="2292122"/>
            <a:ext cx="10119767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Perché oggi la FORMAZIONE è così importante e strategica???</a:t>
            </a:r>
          </a:p>
          <a:p>
            <a:endParaRPr lang="it-IT" dirty="0"/>
          </a:p>
          <a:p>
            <a:r>
              <a:rPr lang="it-IT" dirty="0"/>
              <a:t>Codice Crisi d’impresa: </a:t>
            </a:r>
            <a:r>
              <a:rPr lang="it-IT" u="sng" dirty="0"/>
              <a:t>Obiettivo strutturarsi per percepire segnali anche minimi di condizioni di difficoltà che possono minare la continuità del business</a:t>
            </a:r>
          </a:p>
          <a:p>
            <a:endParaRPr lang="it-IT" dirty="0"/>
          </a:p>
          <a:p>
            <a:r>
              <a:rPr lang="it-IT" b="1" dirty="0"/>
              <a:t>Due pilastri: </a:t>
            </a:r>
          </a:p>
          <a:p>
            <a:endParaRPr lang="it-IT" dirty="0"/>
          </a:p>
          <a:p>
            <a:pPr marL="342900" indent="-342900">
              <a:buFont typeface="+mj-lt"/>
              <a:buAutoNum type="arabicParenR"/>
            </a:pPr>
            <a:r>
              <a:rPr lang="it-IT" dirty="0"/>
              <a:t>SANA GESTIONE ECONOMICO-FINANZIARIA </a:t>
            </a:r>
            <a:r>
              <a:rPr lang="it-IT" dirty="0">
                <a:sym typeface="Wingdings" panose="05000000000000000000" pitchFamily="2" charset="2"/>
              </a:rPr>
              <a:t> BUSINESS PLAN E BUDGET DI CASSA</a:t>
            </a:r>
          </a:p>
          <a:p>
            <a:pPr marL="342900" indent="-342900">
              <a:buFont typeface="+mj-lt"/>
              <a:buAutoNum type="arabicParenR"/>
            </a:pPr>
            <a:r>
              <a:rPr lang="it-IT" b="1" dirty="0">
                <a:highlight>
                  <a:srgbClr val="FFFF00"/>
                </a:highlight>
                <a:sym typeface="Wingdings" panose="05000000000000000000" pitchFamily="2" charset="2"/>
              </a:rPr>
              <a:t>ADEGUATO ASSETTO ORGANIZZATIVO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Formazione  e continuità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</p:spTree>
    <p:extLst>
      <p:ext uri="{BB962C8B-B14F-4D97-AF65-F5344CB8AC3E}">
        <p14:creationId xmlns:p14="http://schemas.microsoft.com/office/powerpoint/2010/main" val="428802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6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50" y="1280472"/>
            <a:ext cx="994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FORMAZIONE E CONTINUITA’ DEL BUSINESS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03E5F84-D79C-4E36-A29D-68C2D6453A0A}"/>
              </a:ext>
            </a:extLst>
          </p:cNvPr>
          <p:cNvSpPr txBox="1"/>
          <p:nvPr/>
        </p:nvSpPr>
        <p:spPr>
          <a:xfrm>
            <a:off x="601050" y="2292122"/>
            <a:ext cx="10119767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ym typeface="Wingdings" panose="05000000000000000000" pitchFamily="2" charset="2"/>
              </a:rPr>
              <a:t>ADEGUATO ASSETTO ORGANIZZATIVO: COS’È?</a:t>
            </a:r>
          </a:p>
          <a:p>
            <a:pPr algn="just"/>
            <a:endParaRPr lang="it-IT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algn="just"/>
            <a:r>
              <a:rPr lang="it-IT" b="1" dirty="0"/>
              <a:t>L’assetto organizzativo, </a:t>
            </a:r>
            <a:r>
              <a:rPr lang="it-IT" dirty="0"/>
              <a:t>pur presentando notevoli elementi di soggettività</a:t>
            </a:r>
            <a:r>
              <a:rPr lang="it-IT" b="1" dirty="0"/>
              <a:t>, può essere definito come il complesso di direttive e procedure stabilite per garantire che il potere decisionale sia assegnato ed esercitato ad un </a:t>
            </a:r>
            <a:r>
              <a:rPr lang="it-IT" b="1" dirty="0">
                <a:highlight>
                  <a:srgbClr val="FFFF00"/>
                </a:highlight>
              </a:rPr>
              <a:t>appropriato livello di competenza</a:t>
            </a:r>
            <a:endParaRPr lang="it-IT" dirty="0">
              <a:highlight>
                <a:srgbClr val="FFFF00"/>
              </a:highlight>
            </a:endParaRPr>
          </a:p>
          <a:p>
            <a:pPr algn="just"/>
            <a:r>
              <a:rPr lang="it-IT" b="1" dirty="0"/>
              <a:t> </a:t>
            </a:r>
            <a:endParaRPr lang="it-IT" dirty="0"/>
          </a:p>
          <a:p>
            <a:pPr algn="just"/>
            <a:r>
              <a:rPr lang="it-IT" b="1" dirty="0"/>
              <a:t>Un assetto organizzativo si definisce “adeguato” quando presenta le seguenti caratteristiche:</a:t>
            </a:r>
            <a:endParaRPr lang="it-IT" dirty="0"/>
          </a:p>
          <a:p>
            <a:pPr algn="just"/>
            <a:r>
              <a:rPr lang="it-IT" b="1" dirty="0"/>
              <a:t> </a:t>
            </a:r>
            <a:endParaRPr lang="it-IT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dirty="0"/>
              <a:t>è basato sulla separazione e contrapposizione di responsabilità nei compiti e nelle funzioni;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dirty="0"/>
              <a:t>chiara definizione delle deleghe e dei poteri di ciascuna funzione;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00"/>
                </a:solidFill>
              </a:rPr>
              <a:t>capacità di garantire lo svolgimento delle funzioni aziendali.</a:t>
            </a:r>
            <a:endParaRPr lang="it-IT" dirty="0">
              <a:solidFill>
                <a:srgbClr val="FF0000"/>
              </a:solidFill>
            </a:endParaRPr>
          </a:p>
          <a:p>
            <a:pPr algn="just"/>
            <a:r>
              <a:rPr lang="it-IT" dirty="0"/>
              <a:t> </a:t>
            </a:r>
          </a:p>
          <a:p>
            <a:pPr algn="just"/>
            <a:r>
              <a:rPr lang="it-IT" dirty="0"/>
              <a:t>La chiara identificazione delle funzioni, dei compiti e delle responsabilità deve essere definita attraverso l’organigramma aziendale che ha il compito di inquadrare la struttura aziendale.</a:t>
            </a:r>
          </a:p>
          <a:p>
            <a:endParaRPr lang="it-IT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Formazione  e continuità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</p:spTree>
    <p:extLst>
      <p:ext uri="{BB962C8B-B14F-4D97-AF65-F5344CB8AC3E}">
        <p14:creationId xmlns:p14="http://schemas.microsoft.com/office/powerpoint/2010/main" val="92652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7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50" y="1280472"/>
            <a:ext cx="994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FORMAZIONE E CONTINUITA’ DEL BUSINESS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03E5F84-D79C-4E36-A29D-68C2D6453A0A}"/>
              </a:ext>
            </a:extLst>
          </p:cNvPr>
          <p:cNvSpPr txBox="1"/>
          <p:nvPr/>
        </p:nvSpPr>
        <p:spPr>
          <a:xfrm>
            <a:off x="601050" y="2292122"/>
            <a:ext cx="10119767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Citando il prof. </a:t>
            </a:r>
            <a:r>
              <a:rPr lang="it-IT" dirty="0" err="1"/>
              <a:t>Brancozzi</a:t>
            </a:r>
            <a:r>
              <a:rPr lang="it-IT" dirty="0"/>
              <a:t> nel webinar: </a:t>
            </a:r>
          </a:p>
          <a:p>
            <a:r>
              <a:rPr lang="it-IT" dirty="0"/>
              <a:t>«L’azienda o si evolve o muore, per evolversi ci devono essere: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innovazione,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highlight>
                  <a:srgbClr val="FFFF00"/>
                </a:highlight>
              </a:rPr>
              <a:t>formazione</a:t>
            </a:r>
            <a:r>
              <a:rPr lang="it-IT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clima aziendale,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margine di contribuzione,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equilibrio finanziario,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customer </a:t>
            </a:r>
            <a:r>
              <a:rPr lang="it-IT" dirty="0" err="1"/>
              <a:t>satisfaction</a:t>
            </a:r>
            <a:r>
              <a:rPr lang="it-IT" dirty="0"/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portafoglio prodotti,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err="1"/>
              <a:t>swat</a:t>
            </a:r>
            <a:r>
              <a:rPr lang="it-IT" dirty="0"/>
              <a:t> </a:t>
            </a:r>
            <a:r>
              <a:rPr lang="it-IT" dirty="0" err="1"/>
              <a:t>analisys</a:t>
            </a:r>
            <a:r>
              <a:rPr lang="it-IT" dirty="0"/>
              <a:t>»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Formazione  e continuità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2AF2112-0CEE-46C5-A9A1-E864C8327479}"/>
              </a:ext>
            </a:extLst>
          </p:cNvPr>
          <p:cNvSpPr/>
          <p:nvPr/>
        </p:nvSpPr>
        <p:spPr>
          <a:xfrm>
            <a:off x="6910929" y="1873278"/>
            <a:ext cx="4204884" cy="3830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/>
              <a:t>Formazione come strumento per:</a:t>
            </a:r>
          </a:p>
          <a:p>
            <a:endParaRPr lang="it-IT" b="1" dirty="0"/>
          </a:p>
          <a:p>
            <a:pPr marL="285750" indent="-285750">
              <a:buFontTx/>
              <a:buChar char="-"/>
            </a:pPr>
            <a:r>
              <a:rPr lang="it-IT" dirty="0"/>
              <a:t>Contenere il rischio di dipendenza da pochi collaboratori strategici </a:t>
            </a:r>
            <a:r>
              <a:rPr lang="it-IT" b="1" dirty="0">
                <a:solidFill>
                  <a:schemeClr val="bg1"/>
                </a:solidFill>
              </a:rPr>
              <a:t>(risk </a:t>
            </a:r>
            <a:r>
              <a:rPr lang="it-IT" b="1" dirty="0" err="1">
                <a:solidFill>
                  <a:schemeClr val="bg1"/>
                </a:solidFill>
              </a:rPr>
              <a:t>managemt</a:t>
            </a:r>
            <a:r>
              <a:rPr lang="it-IT" b="1" dirty="0">
                <a:solidFill>
                  <a:schemeClr val="bg1"/>
                </a:solidFill>
              </a:rPr>
              <a:t>) </a:t>
            </a:r>
            <a:r>
              <a:rPr lang="it-IT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it-IT" b="1" dirty="0">
                <a:solidFill>
                  <a:srgbClr val="FFFF66"/>
                </a:solidFill>
                <a:sym typeface="Wingdings" panose="05000000000000000000" pitchFamily="2" charset="2"/>
              </a:rPr>
              <a:t>TUTELA E DIFFUSIONE DEL KOW HOW AZIENDALE</a:t>
            </a:r>
            <a:endParaRPr lang="it-IT" b="1" dirty="0">
              <a:solidFill>
                <a:srgbClr val="FFFF66"/>
              </a:solidFill>
            </a:endParaRP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Assicurare la </a:t>
            </a:r>
            <a:r>
              <a:rPr lang="it-IT" b="1" u="sng" dirty="0">
                <a:solidFill>
                  <a:srgbClr val="FFFF00"/>
                </a:solidFill>
              </a:rPr>
              <a:t>capacità di garantire lo svolgimento delle funzioni aziendali, quindi la continuità del business </a:t>
            </a:r>
            <a:r>
              <a:rPr lang="it-IT" dirty="0"/>
              <a:t>tramite l’utilizzo dello stato dell’arte della conoscenza nel proprio e negli altri settori dai quali trasferire soluzioni innovative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110B9D76-114A-48FD-A612-BD061151EB6F}"/>
              </a:ext>
            </a:extLst>
          </p:cNvPr>
          <p:cNvSpPr/>
          <p:nvPr/>
        </p:nvSpPr>
        <p:spPr>
          <a:xfrm>
            <a:off x="5035845" y="3290596"/>
            <a:ext cx="1399592" cy="1082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18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8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50" y="1280472"/>
            <a:ext cx="994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FORMAZIONE DA OBBLIGO A OPPORTUNITA’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03E5F84-D79C-4E36-A29D-68C2D6453A0A}"/>
              </a:ext>
            </a:extLst>
          </p:cNvPr>
          <p:cNvSpPr txBox="1"/>
          <p:nvPr/>
        </p:nvSpPr>
        <p:spPr>
          <a:xfrm>
            <a:off x="601050" y="2292122"/>
            <a:ext cx="10119767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 fontAlgn="base"/>
            <a:r>
              <a:rPr lang="it-IT" dirty="0"/>
              <a:t>Come è cambiata la formazione, le caratteristiche attuali:</a:t>
            </a:r>
          </a:p>
          <a:p>
            <a:pPr lvl="0" algn="just" fontAlgn="base"/>
            <a:endParaRPr lang="it-IT" dirty="0"/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r>
              <a:rPr lang="it-IT" dirty="0"/>
              <a:t>Flessibilità, 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r>
              <a:rPr lang="it-IT" dirty="0"/>
              <a:t>tempi ridotti, 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r>
              <a:rPr lang="it-IT" dirty="0"/>
              <a:t>contrazione dei budget, 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r>
              <a:rPr lang="it-IT" dirty="0"/>
              <a:t>mix generazionale della popolazione aziendale, 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r>
              <a:rPr lang="it-IT" b="1" dirty="0"/>
              <a:t>pervasività delle nuove tecnologie e diversità negli stili di apprendimento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Formazione  e continuità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</p:spTree>
    <p:extLst>
      <p:ext uri="{BB962C8B-B14F-4D97-AF65-F5344CB8AC3E}">
        <p14:creationId xmlns:p14="http://schemas.microsoft.com/office/powerpoint/2010/main" val="362320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9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59F441-E01A-4D42-8785-618A067805B4}"/>
              </a:ext>
            </a:extLst>
          </p:cNvPr>
          <p:cNvSpPr txBox="1"/>
          <p:nvPr/>
        </p:nvSpPr>
        <p:spPr>
          <a:xfrm>
            <a:off x="601050" y="1280472"/>
            <a:ext cx="4476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FORMAZIONE OGGI: LE MODALITA’ 2020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it-IT" b="1" dirty="0">
                <a:solidFill>
                  <a:prstClr val="black"/>
                </a:solidFill>
              </a:rPr>
              <a:t>FORMAZIONE A DISTANZA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Formazione a distanza sincrona (Webinar)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Formazione a distanza asincrona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Corsi eLearning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Pillole Formative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dirty="0" err="1">
                <a:solidFill>
                  <a:prstClr val="black"/>
                </a:solidFill>
              </a:rPr>
              <a:t>Microlearning</a:t>
            </a:r>
            <a:endParaRPr lang="it-IT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Metodologie immersive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dirty="0" err="1">
                <a:solidFill>
                  <a:prstClr val="black"/>
                </a:solidFill>
              </a:rPr>
              <a:t>Augmented</a:t>
            </a:r>
            <a:r>
              <a:rPr lang="it-IT" dirty="0">
                <a:solidFill>
                  <a:prstClr val="black"/>
                </a:solidFill>
              </a:rPr>
              <a:t> Reality/ Virtual Reality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en-US" b="1" dirty="0">
                <a:solidFill>
                  <a:prstClr val="black"/>
                </a:solidFill>
              </a:rPr>
              <a:t>ONE TO ONE  / COACHING INDIVIDUALE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Formazione  e continuità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3023FAA-5897-4366-AF46-913A9A27DB18}"/>
              </a:ext>
            </a:extLst>
          </p:cNvPr>
          <p:cNvSpPr/>
          <p:nvPr/>
        </p:nvSpPr>
        <p:spPr>
          <a:xfrm>
            <a:off x="8523005" y="377915"/>
            <a:ext cx="1933243" cy="37126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it-IT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A. Thomas Candeago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2804B9D-69CF-4FFE-A721-CDB8511443AB}"/>
              </a:ext>
            </a:extLst>
          </p:cNvPr>
          <p:cNvSpPr txBox="1"/>
          <p:nvPr/>
        </p:nvSpPr>
        <p:spPr>
          <a:xfrm>
            <a:off x="5807532" y="1280472"/>
            <a:ext cx="447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it-IT" b="1" dirty="0">
                <a:solidFill>
                  <a:prstClr val="black"/>
                </a:solidFill>
              </a:rPr>
              <a:t>FORMAZIONE ESPERIENZIALE</a:t>
            </a:r>
          </a:p>
          <a:p>
            <a:pPr lvl="0" algn="just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Training on the job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Outdoor training mutuato dallo sport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Study Tour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it-IT" dirty="0" err="1">
                <a:solidFill>
                  <a:prstClr val="black"/>
                </a:solidFill>
              </a:rPr>
              <a:t>Summer</a:t>
            </a:r>
            <a:r>
              <a:rPr lang="it-IT" dirty="0">
                <a:solidFill>
                  <a:prstClr val="black"/>
                </a:solidFill>
              </a:rPr>
              <a:t> (o </a:t>
            </a:r>
            <a:r>
              <a:rPr lang="it-IT" dirty="0" err="1">
                <a:solidFill>
                  <a:prstClr val="black"/>
                </a:solidFill>
              </a:rPr>
              <a:t>winter</a:t>
            </a:r>
            <a:r>
              <a:rPr lang="it-IT" dirty="0">
                <a:solidFill>
                  <a:prstClr val="black"/>
                </a:solidFill>
              </a:rPr>
              <a:t>) schoo</a:t>
            </a:r>
            <a:r>
              <a:rPr lang="it-IT" b="1" dirty="0">
                <a:solidFill>
                  <a:prstClr val="black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898170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24836</TotalTime>
  <Words>3350</Words>
  <Application>Microsoft Office PowerPoint</Application>
  <PresentationFormat>Widescreen</PresentationFormat>
  <Paragraphs>534</Paragraphs>
  <Slides>34</Slides>
  <Notes>33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Nunito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 Di Maio</dc:creator>
  <cp:lastModifiedBy>Thomas Candeago</cp:lastModifiedBy>
  <cp:revision>436</cp:revision>
  <dcterms:created xsi:type="dcterms:W3CDTF">2018-10-18T13:03:41Z</dcterms:created>
  <dcterms:modified xsi:type="dcterms:W3CDTF">2020-06-04T10:59:23Z</dcterms:modified>
</cp:coreProperties>
</file>